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2A86BD3-D2CD-4F1C-AC9F-6C1124C45AA8}" type="datetimeFigureOut">
              <a:rPr lang="hr-HR" smtClean="0"/>
              <a:pPr/>
              <a:t>5.3.2017.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48DF30-A24C-46DD-A6AF-AE449EBD2C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D3-D2CD-4F1C-AC9F-6C1124C45AA8}" type="datetimeFigureOut">
              <a:rPr lang="hr-HR" smtClean="0"/>
              <a:pPr/>
              <a:t>5.3.2017.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DF30-A24C-46DD-A6AF-AE449EBD2C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D3-D2CD-4F1C-AC9F-6C1124C45AA8}" type="datetimeFigureOut">
              <a:rPr lang="hr-HR" smtClean="0"/>
              <a:pPr/>
              <a:t>5.3.2017.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DF30-A24C-46DD-A6AF-AE449EBD2C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A86BD3-D2CD-4F1C-AC9F-6C1124C45AA8}" type="datetimeFigureOut">
              <a:rPr lang="hr-HR" smtClean="0"/>
              <a:pPr/>
              <a:t>5.3.2017.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48DF30-A24C-46DD-A6AF-AE449EBD2CC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2A86BD3-D2CD-4F1C-AC9F-6C1124C45AA8}" type="datetimeFigureOut">
              <a:rPr lang="hr-HR" smtClean="0"/>
              <a:pPr/>
              <a:t>5.3.2017.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48DF30-A24C-46DD-A6AF-AE449EBD2C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D3-D2CD-4F1C-AC9F-6C1124C45AA8}" type="datetimeFigureOut">
              <a:rPr lang="hr-HR" smtClean="0"/>
              <a:pPr/>
              <a:t>5.3.2017.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DF30-A24C-46DD-A6AF-AE449EBD2CC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D3-D2CD-4F1C-AC9F-6C1124C45AA8}" type="datetimeFigureOut">
              <a:rPr lang="hr-HR" smtClean="0"/>
              <a:pPr/>
              <a:t>5.3.2017.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DF30-A24C-46DD-A6AF-AE449EBD2CC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A86BD3-D2CD-4F1C-AC9F-6C1124C45AA8}" type="datetimeFigureOut">
              <a:rPr lang="hr-HR" smtClean="0"/>
              <a:pPr/>
              <a:t>5.3.2017.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48DF30-A24C-46DD-A6AF-AE449EBD2CC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D3-D2CD-4F1C-AC9F-6C1124C45AA8}" type="datetimeFigureOut">
              <a:rPr lang="hr-HR" smtClean="0"/>
              <a:pPr/>
              <a:t>5.3.2017.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8DF30-A24C-46DD-A6AF-AE449EBD2C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A86BD3-D2CD-4F1C-AC9F-6C1124C45AA8}" type="datetimeFigureOut">
              <a:rPr lang="hr-HR" smtClean="0"/>
              <a:pPr/>
              <a:t>5.3.2017.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48DF30-A24C-46DD-A6AF-AE449EBD2CC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A86BD3-D2CD-4F1C-AC9F-6C1124C45AA8}" type="datetimeFigureOut">
              <a:rPr lang="hr-HR" smtClean="0"/>
              <a:pPr/>
              <a:t>5.3.2017.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48DF30-A24C-46DD-A6AF-AE449EBD2CC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A86BD3-D2CD-4F1C-AC9F-6C1124C45AA8}" type="datetimeFigureOut">
              <a:rPr lang="hr-HR" smtClean="0"/>
              <a:pPr/>
              <a:t>5.3.2017.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48DF30-A24C-46DD-A6AF-AE449EBD2CC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/>
          <a:lstStyle/>
          <a:p>
            <a:pPr algn="ctr"/>
            <a:r>
              <a:rPr lang="hr-HR" dirty="0" smtClean="0"/>
              <a:t>OPSEG KRUGA</a:t>
            </a:r>
            <a:endParaRPr lang="hr-H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48064" y="5301208"/>
            <a:ext cx="2736304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Beata</a:t>
            </a:r>
            <a:r>
              <a:rPr kumimoji="0" lang="hr-HR" sz="3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3000" b="0" i="0" u="none" strike="noStrike" kern="1200" cap="sm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Mučić</a:t>
            </a:r>
            <a:endParaRPr kumimoji="0" lang="hr-HR" sz="3000" b="0" i="0" u="none" strike="noStrike" kern="1200" cap="small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000" cap="small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7.c</a:t>
            </a:r>
            <a:endParaRPr kumimoji="0" lang="hr-H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07904" y="2132856"/>
            <a:ext cx="2016224" cy="20162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3491880" y="1988840"/>
            <a:ext cx="2376264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580926"/>
          </a:xfrm>
        </p:spPr>
        <p:txBody>
          <a:bodyPr>
            <a:normAutofit/>
          </a:bodyPr>
          <a:lstStyle/>
          <a:p>
            <a:r>
              <a:rPr lang="hr-HR" dirty="0" smtClean="0"/>
              <a:t>Što je krug?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3284984"/>
            <a:ext cx="8229600" cy="1800200"/>
          </a:xfrm>
        </p:spPr>
        <p:txBody>
          <a:bodyPr/>
          <a:lstStyle/>
          <a:p>
            <a:r>
              <a:rPr lang="hr-HR" b="1" dirty="0" smtClean="0">
                <a:latin typeface="Calibri" pitchFamily="34" charset="0"/>
                <a:cs typeface="Calibri" pitchFamily="34" charset="0"/>
              </a:rPr>
              <a:t>Krug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je skup svih točaka u ravnini čija je udaljenost od određene točke, koju zovemo </a:t>
            </a:r>
            <a:r>
              <a:rPr lang="hr-HR" i="1" dirty="0" smtClean="0">
                <a:latin typeface="Calibri" pitchFamily="34" charset="0"/>
                <a:cs typeface="Calibri" pitchFamily="34" charset="0"/>
              </a:rPr>
              <a:t>središte kruga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, manja ili jednaka određenom broju, koji zovemo </a:t>
            </a:r>
            <a:r>
              <a:rPr lang="hr-HR" i="1" dirty="0" smtClean="0">
                <a:latin typeface="Calibri" pitchFamily="34" charset="0"/>
                <a:cs typeface="Calibri" pitchFamily="34" charset="0"/>
              </a:rPr>
              <a:t>polumjer kruga (r)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hr-HR" dirty="0" smtClean="0">
                <a:latin typeface="Calibri" pitchFamily="34" charset="0"/>
                <a:cs typeface="Calibri" pitchFamily="34" charset="0"/>
              </a:rPr>
              <a:t>Krug je omeđen kružnicom.</a:t>
            </a:r>
          </a:p>
          <a:p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kruznic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052736"/>
            <a:ext cx="2286000" cy="190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52934"/>
          </a:xfrm>
        </p:spPr>
        <p:txBody>
          <a:bodyPr/>
          <a:lstStyle/>
          <a:p>
            <a:r>
              <a:rPr lang="hr-HR" dirty="0" smtClean="0"/>
              <a:t>Formula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70080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Calibri" pitchFamily="34" charset="0"/>
                <a:cs typeface="Calibri" pitchFamily="34" charset="0"/>
              </a:rPr>
              <a:t>O = 2 · r · </a:t>
            </a:r>
            <a:r>
              <a:rPr lang="hr-HR" sz="2800" b="1" dirty="0" smtClean="0">
                <a:latin typeface="Lucida Handwriting" pitchFamily="66" charset="0"/>
              </a:rPr>
              <a:t>∏</a:t>
            </a:r>
            <a:endParaRPr lang="hr-HR" sz="2800" b="1" dirty="0">
              <a:latin typeface="Lucida Handwriting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7704" y="2204864"/>
            <a:ext cx="1296144" cy="115212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342900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Calibri" pitchFamily="34" charset="0"/>
                <a:cs typeface="Calibri" pitchFamily="34" charset="0"/>
              </a:rPr>
              <a:t>O - opseg</a:t>
            </a:r>
            <a:endParaRPr lang="hr-H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458112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Calibri" pitchFamily="34" charset="0"/>
                <a:cs typeface="Calibri" pitchFamily="34" charset="0"/>
              </a:rPr>
              <a:t>r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 – radijus ili polumjer</a:t>
            </a:r>
            <a:endParaRPr lang="hr-HR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>
            <a:stCxn id="4" idx="2"/>
            <a:endCxn id="8" idx="0"/>
          </p:cNvCxnSpPr>
          <p:nvPr/>
        </p:nvCxnSpPr>
        <p:spPr>
          <a:xfrm>
            <a:off x="4355976" y="2285583"/>
            <a:ext cx="72008" cy="2295545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04048" y="342900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Lucida Handwriting" pitchFamily="66" charset="0"/>
              </a:rPr>
              <a:t>∏</a:t>
            </a:r>
            <a:r>
              <a:rPr lang="hr-HR" sz="3200" dirty="0" smtClean="0"/>
              <a:t> 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- konstanta </a:t>
            </a:r>
            <a:r>
              <a:rPr lang="hr-HR" sz="3200" dirty="0" err="1" smtClean="0">
                <a:latin typeface="Calibri" pitchFamily="34" charset="0"/>
                <a:cs typeface="Calibri" pitchFamily="34" charset="0"/>
              </a:rPr>
              <a:t>Pi</a:t>
            </a:r>
            <a:endParaRPr lang="hr-HR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5148064" y="2204864"/>
            <a:ext cx="1548172" cy="1224136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2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580926"/>
          </a:xfrm>
        </p:spPr>
        <p:txBody>
          <a:bodyPr/>
          <a:lstStyle/>
          <a:p>
            <a:r>
              <a:rPr lang="hr-HR" dirty="0" smtClean="0"/>
              <a:t>Što je PI?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412776"/>
            <a:ext cx="8496944" cy="2304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hr-HR" sz="2400" b="1" dirty="0" err="1">
                <a:latin typeface="Calibri" pitchFamily="34" charset="0"/>
                <a:cs typeface="Calibri" pitchFamily="34" charset="0"/>
              </a:rPr>
              <a:t>Pi</a:t>
            </a:r>
            <a:r>
              <a:rPr lang="hr-HR" sz="2400" dirty="0">
                <a:latin typeface="Calibri" pitchFamily="34" charset="0"/>
                <a:cs typeface="Calibri" pitchFamily="34" charset="0"/>
              </a:rPr>
              <a:t> ili </a:t>
            </a:r>
            <a:r>
              <a:rPr lang="hr-HR" sz="2400" b="1" dirty="0">
                <a:latin typeface="Calibri" pitchFamily="34" charset="0"/>
                <a:cs typeface="Calibri" pitchFamily="34" charset="0"/>
              </a:rPr>
              <a:t>π</a:t>
            </a:r>
            <a:r>
              <a:rPr lang="hr-HR" sz="2400" dirty="0">
                <a:latin typeface="Calibri" pitchFamily="34" charset="0"/>
                <a:cs typeface="Calibri" pitchFamily="34" charset="0"/>
              </a:rPr>
              <a:t> je matematička konstanta, danas široko primjenjivana u matematici i fizici. Definira se kao odnos opsega i promjera kruga. </a:t>
            </a:r>
            <a:r>
              <a:rPr lang="hr-HR" sz="2400" dirty="0" err="1">
                <a:latin typeface="Calibri" pitchFamily="34" charset="0"/>
                <a:cs typeface="Calibri" pitchFamily="34" charset="0"/>
              </a:rPr>
              <a:t>Pi</a:t>
            </a:r>
            <a:r>
              <a:rPr lang="hr-HR" sz="2400" dirty="0">
                <a:latin typeface="Calibri" pitchFamily="34" charset="0"/>
                <a:cs typeface="Calibri" pitchFamily="34" charset="0"/>
              </a:rPr>
              <a:t> je također poznat i kao </a:t>
            </a:r>
            <a:r>
              <a:rPr lang="hr-HR" sz="2400" b="1" dirty="0">
                <a:latin typeface="Calibri" pitchFamily="34" charset="0"/>
                <a:cs typeface="Calibri" pitchFamily="34" charset="0"/>
              </a:rPr>
              <a:t>Arhimedova konstanta </a:t>
            </a:r>
            <a:r>
              <a:rPr lang="hr-HR" sz="2400" dirty="0">
                <a:latin typeface="Calibri" pitchFamily="34" charset="0"/>
                <a:cs typeface="Calibri" pitchFamily="34" charset="0"/>
              </a:rPr>
              <a:t>(ne treba ga miješati s Arhimedovim brojem) ili </a:t>
            </a:r>
            <a:r>
              <a:rPr lang="hr-HR" sz="2400" dirty="0" err="1">
                <a:latin typeface="Calibri" pitchFamily="34" charset="0"/>
                <a:cs typeface="Calibri" pitchFamily="34" charset="0"/>
              </a:rPr>
              <a:t>Ludolfov</a:t>
            </a:r>
            <a:r>
              <a:rPr lang="hr-HR" sz="2400" dirty="0">
                <a:latin typeface="Calibri" pitchFamily="34" charset="0"/>
                <a:cs typeface="Calibri" pitchFamily="34" charset="0"/>
              </a:rPr>
              <a:t> broj. U praksi se bilježi malim grčkim slovom π a u hrvatskom jeziku je pravilno pisati i </a:t>
            </a:r>
            <a:r>
              <a:rPr lang="hr-HR" sz="2400" dirty="0" err="1">
                <a:latin typeface="Calibri" pitchFamily="34" charset="0"/>
                <a:cs typeface="Calibri" pitchFamily="34" charset="0"/>
              </a:rPr>
              <a:t>pi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hr-H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Broj π se definira kao omjer opsega i promjera kružnice.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r-Latn-C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AutoShape 2" descr="{\displaystyle \pi ={\frac {O}{2r}}}"/>
          <p:cNvSpPr>
            <a:spLocks noChangeAspect="1" noChangeArrowheads="1"/>
          </p:cNvSpPr>
          <p:nvPr/>
        </p:nvSpPr>
        <p:spPr bwMode="auto">
          <a:xfrm>
            <a:off x="52070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Broj π se definira kao omjer opsega i promjera kružnice.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r-Latn-C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6" name="AutoShape 4" descr="{\displaystyle \pi ={\frac {O}{2r}}}"/>
          <p:cNvSpPr>
            <a:spLocks noChangeAspect="1" noChangeArrowheads="1"/>
          </p:cNvSpPr>
          <p:nvPr/>
        </p:nvSpPr>
        <p:spPr bwMode="auto">
          <a:xfrm>
            <a:off x="52070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Broj π se definira kao omjer opsega i promjera kružnice.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r-Latn-C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8" name="AutoShape 6" descr="{\displaystyle \pi ={\frac {O}{2r}}}"/>
          <p:cNvSpPr>
            <a:spLocks noChangeAspect="1" noChangeArrowheads="1"/>
          </p:cNvSpPr>
          <p:nvPr/>
        </p:nvSpPr>
        <p:spPr bwMode="auto">
          <a:xfrm>
            <a:off x="52070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Broj π se definira kao omjer opsega i promjera kružnice.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r-Latn-C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0" name="AutoShape 8" descr="{\displaystyle \pi ={\frac {O}{2r}}}"/>
          <p:cNvSpPr>
            <a:spLocks noChangeAspect="1" noChangeArrowheads="1"/>
          </p:cNvSpPr>
          <p:nvPr/>
        </p:nvSpPr>
        <p:spPr bwMode="auto">
          <a:xfrm>
            <a:off x="52070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Broj π se definira kao omjer opsega i promjera kružnice.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r-Latn-C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2" name="AutoShape 10" descr="{\displaystyle \pi ={\frac {O}{2r}}}"/>
          <p:cNvSpPr>
            <a:spLocks noChangeAspect="1" noChangeArrowheads="1"/>
          </p:cNvSpPr>
          <p:nvPr/>
        </p:nvSpPr>
        <p:spPr bwMode="auto">
          <a:xfrm>
            <a:off x="52070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84" name="AutoShape 12" descr="{\displaystyle \pi ={\frac {O}{2r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86" name="AutoShape 14" descr="{\displaystyle \pi ={\frac {O}{2r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88" name="AutoShape 16" descr="{\displaystyle \pi ={\frac {O}{2r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90" name="AutoShape 18" descr="{\displaystyle \pi ={\frac {O}{2r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92" name="AutoShape 20" descr="{\displaystyle \pi ={\frac {O}{2r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94" name="AutoShape 22" descr="{\displaystyle \pi ={\frac {O}{2r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98" name="Picture 26" descr="https://s-media-cache-ak0.pinimg.com/736x/bd/5f/43/bd5f433b2f55a8d8070b9177b6d4cb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789040"/>
            <a:ext cx="1944216" cy="258397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580926"/>
          </a:xfrm>
        </p:spPr>
        <p:txBody>
          <a:bodyPr/>
          <a:lstStyle/>
          <a:p>
            <a:r>
              <a:rPr lang="hr-HR" dirty="0" smtClean="0"/>
              <a:t>Koliko iznosi PI?</a:t>
            </a:r>
            <a:endParaRPr lang="hr-HR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Broj π se definira kao omjer opsega i promjera kružnice.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r-Latn-C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AutoShape 2" descr="{\displaystyle \pi ={\frac {O}{2r}}}"/>
          <p:cNvSpPr>
            <a:spLocks noChangeAspect="1" noChangeArrowheads="1"/>
          </p:cNvSpPr>
          <p:nvPr/>
        </p:nvSpPr>
        <p:spPr bwMode="auto">
          <a:xfrm>
            <a:off x="52070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Broj π se definira kao omjer opsega i promjera kružnice.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r-Latn-C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6" name="AutoShape 4" descr="{\displaystyle \pi ={\frac {O}{2r}}}"/>
          <p:cNvSpPr>
            <a:spLocks noChangeAspect="1" noChangeArrowheads="1"/>
          </p:cNvSpPr>
          <p:nvPr/>
        </p:nvSpPr>
        <p:spPr bwMode="auto">
          <a:xfrm>
            <a:off x="52070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Broj π se definira kao omjer opsega i promjera kružnice.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r-Latn-C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8" name="AutoShape 6" descr="{\displaystyle \pi ={\frac {O}{2r}}}"/>
          <p:cNvSpPr>
            <a:spLocks noChangeAspect="1" noChangeArrowheads="1"/>
          </p:cNvSpPr>
          <p:nvPr/>
        </p:nvSpPr>
        <p:spPr bwMode="auto">
          <a:xfrm>
            <a:off x="52070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Broj π se definira kao omjer opsega i promjera kružnice.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r-Latn-C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0" name="AutoShape 8" descr="{\displaystyle \pi ={\frac {O}{2r}}}"/>
          <p:cNvSpPr>
            <a:spLocks noChangeAspect="1" noChangeArrowheads="1"/>
          </p:cNvSpPr>
          <p:nvPr/>
        </p:nvSpPr>
        <p:spPr bwMode="auto">
          <a:xfrm>
            <a:off x="52070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Broj π se definira kao omjer opsega i promjera kružnice.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sr-Latn-CS" sz="1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82" name="AutoShape 10" descr="{\displaystyle \pi ={\frac {O}{2r}}}"/>
          <p:cNvSpPr>
            <a:spLocks noChangeAspect="1" noChangeArrowheads="1"/>
          </p:cNvSpPr>
          <p:nvPr/>
        </p:nvSpPr>
        <p:spPr bwMode="auto">
          <a:xfrm>
            <a:off x="520700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84" name="AutoShape 12" descr="{\displaystyle \pi ={\frac {O}{2r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86" name="AutoShape 14" descr="{\displaystyle \pi ={\frac {O}{2r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88" name="AutoShape 16" descr="{\displaystyle \pi ={\frac {O}{2r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90" name="AutoShape 18" descr="{\displaystyle \pi ={\frac {O}{2r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92" name="AutoShape 20" descr="{\displaystyle \pi ={\frac {O}{2r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94" name="AutoShape 22" descr="{\displaystyle \pi ={\frac {O}{2r}}}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107504" y="1196752"/>
            <a:ext cx="8424936" cy="12961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hr-HR" sz="2400" dirty="0" smtClean="0">
                <a:latin typeface="Calibri" pitchFamily="34" charset="0"/>
                <a:cs typeface="Calibri" pitchFamily="34" charset="0"/>
              </a:rPr>
              <a:t>Broj </a:t>
            </a:r>
            <a:r>
              <a:rPr lang="hr-HR" sz="2400" dirty="0" err="1" smtClean="0">
                <a:latin typeface="Calibri" pitchFamily="34" charset="0"/>
                <a:cs typeface="Calibri" pitchFamily="34" charset="0"/>
              </a:rPr>
              <a:t>pi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 zaokružen na 64 decimale iznosi: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hr-HR" sz="2400" dirty="0" smtClean="0">
                <a:latin typeface="Lucida Handwriting" pitchFamily="66" charset="0"/>
              </a:rPr>
              <a:t>∏ </a:t>
            </a:r>
            <a:r>
              <a:rPr lang="hr-HR" sz="24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hr-HR" sz="2400" dirty="0">
                <a:latin typeface="Calibri" pitchFamily="34" charset="0"/>
                <a:cs typeface="Calibri" pitchFamily="34" charset="0"/>
              </a:rPr>
              <a:t>3,14159 26535 89793 23846 26433 83279 50288 41971 69399 37510 58209 74944 5923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504" y="2780928"/>
            <a:ext cx="8712968" cy="13681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hr-HR" sz="3200" dirty="0" smtClean="0">
                <a:latin typeface="Calibri" pitchFamily="34" charset="0"/>
                <a:cs typeface="Calibri" pitchFamily="34" charset="0"/>
              </a:rPr>
              <a:t>Najčešće koristimo broj </a:t>
            </a:r>
            <a:r>
              <a:rPr lang="hr-HR" sz="3200" dirty="0" err="1" smtClean="0">
                <a:latin typeface="Calibri" pitchFamily="34" charset="0"/>
                <a:cs typeface="Calibri" pitchFamily="34" charset="0"/>
              </a:rPr>
              <a:t>pi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 zaokružen na 2 decimale: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hr-HR" sz="3200" dirty="0" smtClean="0">
                <a:latin typeface="Lucida Handwriting" pitchFamily="66" charset="0"/>
              </a:rPr>
              <a:t>∏ 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= 3,14</a:t>
            </a:r>
            <a:endParaRPr lang="hr-H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504" y="4005064"/>
            <a:ext cx="8712968" cy="13681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hr-HR" sz="3200" dirty="0" smtClean="0">
                <a:latin typeface="Calibri" pitchFamily="34" charset="0"/>
                <a:cs typeface="Calibri" pitchFamily="34" charset="0"/>
              </a:rPr>
              <a:t>Za računanje broja </a:t>
            </a:r>
            <a:r>
              <a:rPr lang="hr-HR" sz="3200" dirty="0" err="1" smtClean="0">
                <a:latin typeface="Calibri" pitchFamily="34" charset="0"/>
                <a:cs typeface="Calibri" pitchFamily="34" charset="0"/>
              </a:rPr>
              <a:t>pi</a:t>
            </a:r>
            <a:r>
              <a:rPr lang="hr-HR" sz="3200" dirty="0" smtClean="0">
                <a:latin typeface="Calibri" pitchFamily="34" charset="0"/>
                <a:cs typeface="Calibri" pitchFamily="34" charset="0"/>
              </a:rPr>
              <a:t> upotrebljava se formula koja je, za sada, malo “preteška”</a:t>
            </a:r>
            <a:endParaRPr lang="hr-H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229200"/>
            <a:ext cx="3695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Image result for smi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97152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20688"/>
            <a:ext cx="2901065" cy="3096344"/>
          </a:xfrm>
          <a:prstGeom prst="rect">
            <a:avLst/>
          </a:prstGeom>
        </p:spPr>
      </p:pic>
      <p:pic>
        <p:nvPicPr>
          <p:cNvPr id="6" name="Picture 5" descr="IMG_20170226_160648_process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620688"/>
            <a:ext cx="1498667" cy="2664296"/>
          </a:xfrm>
          <a:prstGeom prst="rect">
            <a:avLst/>
          </a:prstGeom>
        </p:spPr>
      </p:pic>
      <p:pic>
        <p:nvPicPr>
          <p:cNvPr id="7" name="Picture 6" descr="IMG_20170226_160753_process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20688"/>
            <a:ext cx="1458162" cy="2592288"/>
          </a:xfrm>
          <a:prstGeom prst="rect">
            <a:avLst/>
          </a:prstGeom>
        </p:spPr>
      </p:pic>
      <p:pic>
        <p:nvPicPr>
          <p:cNvPr id="8" name="Picture 7" descr="IMG_20170226_160948_process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620688"/>
            <a:ext cx="1498667" cy="2664296"/>
          </a:xfrm>
          <a:prstGeom prst="rect">
            <a:avLst/>
          </a:prstGeom>
        </p:spPr>
      </p:pic>
      <p:pic>
        <p:nvPicPr>
          <p:cNvPr id="9" name="Picture 8" descr="IMG_20170226_161653_process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620688"/>
            <a:ext cx="1498667" cy="2664296"/>
          </a:xfrm>
          <a:prstGeom prst="rect">
            <a:avLst/>
          </a:prstGeom>
        </p:spPr>
      </p:pic>
      <p:pic>
        <p:nvPicPr>
          <p:cNvPr id="10" name="Picture 9" descr="IMG_20170226_161832_process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3284984"/>
            <a:ext cx="1496765" cy="2660916"/>
          </a:xfrm>
          <a:prstGeom prst="rect">
            <a:avLst/>
          </a:prstGeom>
        </p:spPr>
      </p:pic>
      <p:pic>
        <p:nvPicPr>
          <p:cNvPr id="11" name="Picture 10" descr="IMG_20170226_162210_process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284984"/>
            <a:ext cx="1498667" cy="2664296"/>
          </a:xfrm>
          <a:prstGeom prst="rect">
            <a:avLst/>
          </a:prstGeom>
        </p:spPr>
      </p:pic>
      <p:pic>
        <p:nvPicPr>
          <p:cNvPr id="12" name="Picture 11" descr="IMG_20170226_162452_processe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3303987"/>
            <a:ext cx="2520280" cy="2933325"/>
          </a:xfrm>
          <a:prstGeom prst="rect">
            <a:avLst/>
          </a:prstGeom>
        </p:spPr>
      </p:pic>
      <p:pic>
        <p:nvPicPr>
          <p:cNvPr id="3" name="Picture 2" descr="fram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4868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517</TotalTime>
  <Words>309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Oriel</vt:lpstr>
      <vt:lpstr>OPSEG KRUGA</vt:lpstr>
      <vt:lpstr>Što je krug?</vt:lpstr>
      <vt:lpstr>Formula</vt:lpstr>
      <vt:lpstr>Što je PI?</vt:lpstr>
      <vt:lpstr>Koliko iznosi PI?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OPSEG KRUGA</dc:title>
  <dc:creator>Arka</dc:creator>
  <cp:lastModifiedBy>Arka</cp:lastModifiedBy>
  <cp:revision>48</cp:revision>
  <dcterms:created xsi:type="dcterms:W3CDTF">2017-02-25T11:38:56Z</dcterms:created>
  <dcterms:modified xsi:type="dcterms:W3CDTF">2017-03-05T14:07:56Z</dcterms:modified>
</cp:coreProperties>
</file>