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58" r:id="rId5"/>
    <p:sldId id="260" r:id="rId6"/>
    <p:sldId id="261" r:id="rId7"/>
    <p:sldId id="262" r:id="rId8"/>
    <p:sldId id="259" r:id="rId9"/>
    <p:sldId id="263" r:id="rId10"/>
    <p:sldId id="265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2F8A68-A360-429E-AC5E-2F30E2857407}" type="datetimeFigureOut">
              <a:rPr lang="hr-HR" smtClean="0"/>
              <a:t>21.2.2017.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8F0049-8E8D-4783-81DB-CF9592F4355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F8A68-A360-429E-AC5E-2F30E2857407}" type="datetimeFigureOut">
              <a:rPr lang="hr-HR" smtClean="0"/>
              <a:t>21.2.2017.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8F0049-8E8D-4783-81DB-CF9592F4355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F8A68-A360-429E-AC5E-2F30E2857407}" type="datetimeFigureOut">
              <a:rPr lang="hr-HR" smtClean="0"/>
              <a:t>21.2.2017.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8F0049-8E8D-4783-81DB-CF9592F4355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F8A68-A360-429E-AC5E-2F30E2857407}" type="datetimeFigureOut">
              <a:rPr lang="hr-HR" smtClean="0"/>
              <a:t>21.2.2017.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8F0049-8E8D-4783-81DB-CF9592F4355A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F8A68-A360-429E-AC5E-2F30E2857407}" type="datetimeFigureOut">
              <a:rPr lang="hr-HR" smtClean="0"/>
              <a:t>21.2.2017.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8F0049-8E8D-4783-81DB-CF9592F4355A}" type="slidenum">
              <a:rPr lang="hr-HR" smtClean="0"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F8A68-A360-429E-AC5E-2F30E2857407}" type="datetimeFigureOut">
              <a:rPr lang="hr-HR" smtClean="0"/>
              <a:t>21.2.2017.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8F0049-8E8D-4783-81DB-CF9592F4355A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F8A68-A360-429E-AC5E-2F30E2857407}" type="datetimeFigureOut">
              <a:rPr lang="hr-HR" smtClean="0"/>
              <a:t>21.2.2017.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8F0049-8E8D-4783-81DB-CF9592F4355A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F8A68-A360-429E-AC5E-2F30E2857407}" type="datetimeFigureOut">
              <a:rPr lang="hr-HR" smtClean="0"/>
              <a:t>21.2.2017.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8F0049-8E8D-4783-81DB-CF9592F4355A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F8A68-A360-429E-AC5E-2F30E2857407}" type="datetimeFigureOut">
              <a:rPr lang="hr-HR" smtClean="0"/>
              <a:t>21.2.2017.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8F0049-8E8D-4783-81DB-CF9592F4355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D2F8A68-A360-429E-AC5E-2F30E2857407}" type="datetimeFigureOut">
              <a:rPr lang="hr-HR" smtClean="0"/>
              <a:t>21.2.2017.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8F0049-8E8D-4783-81DB-CF9592F4355A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2F8A68-A360-429E-AC5E-2F30E2857407}" type="datetimeFigureOut">
              <a:rPr lang="hr-HR" smtClean="0"/>
              <a:t>21.2.2017.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8F0049-8E8D-4783-81DB-CF9592F4355A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D2F8A68-A360-429E-AC5E-2F30E2857407}" type="datetimeFigureOut">
              <a:rPr lang="hr-HR" smtClean="0"/>
              <a:t>21.2.2017.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D8F0049-8E8D-4783-81DB-CF9592F4355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MEĐUSOBNI POLOŽAJ DVIJU KRUŽNICA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7772400" cy="1199704"/>
          </a:xfrm>
        </p:spPr>
        <p:txBody>
          <a:bodyPr>
            <a:normAutofit/>
          </a:bodyPr>
          <a:lstStyle/>
          <a:p>
            <a:r>
              <a:rPr lang="hr-HR" sz="1800" dirty="0" smtClean="0"/>
              <a:t>Ana Ferara 7.A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41985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32" y="-32792"/>
            <a:ext cx="6912768" cy="6912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879" y="0"/>
            <a:ext cx="2657872" cy="1993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97" y="1723932"/>
            <a:ext cx="2765107" cy="1728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56" y="5279404"/>
            <a:ext cx="3577278" cy="1600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96" y="3384694"/>
            <a:ext cx="2526280" cy="189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ŠTO JE KRUŽNICA?</a:t>
            </a:r>
          </a:p>
          <a:p>
            <a:r>
              <a:rPr lang="pl-PL" b="1" u="sng" dirty="0">
                <a:solidFill>
                  <a:srgbClr val="FF0000"/>
                </a:solidFill>
              </a:rPr>
              <a:t>Kružnica</a:t>
            </a:r>
            <a:r>
              <a:rPr lang="pl-PL" dirty="0"/>
              <a:t> je skup svih točaka u </a:t>
            </a:r>
            <a:r>
              <a:rPr lang="pl-PL" dirty="0" smtClean="0"/>
              <a:t>ravnini</a:t>
            </a:r>
            <a:r>
              <a:rPr lang="pl-PL" dirty="0"/>
              <a:t> jednako udaljenih od zadane </a:t>
            </a:r>
            <a:r>
              <a:rPr lang="pl-PL" dirty="0" smtClean="0"/>
              <a:t>točke</a:t>
            </a:r>
            <a:r>
              <a:rPr lang="pl-PL" dirty="0"/>
              <a:t> (središta</a:t>
            </a:r>
            <a:r>
              <a:rPr lang="pl-PL" dirty="0" smtClean="0"/>
              <a:t>).</a:t>
            </a:r>
          </a:p>
          <a:p>
            <a:r>
              <a:rPr lang="pl-PL" dirty="0" smtClean="0"/>
              <a:t>Kružnica omeđuje </a:t>
            </a:r>
            <a:r>
              <a:rPr lang="pl-PL" b="1" u="sng" dirty="0" smtClean="0">
                <a:solidFill>
                  <a:srgbClr val="FF0000"/>
                </a:solidFill>
              </a:rPr>
              <a:t>krug</a:t>
            </a:r>
            <a:r>
              <a:rPr lang="pl-PL" dirty="0" smtClean="0"/>
              <a:t>.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altLang="sr-Latn-RS" dirty="0"/>
              <a:t>Međusobni položaj dviju kružnica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360540"/>
            <a:ext cx="228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8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altLang="sr-Latn-RS" dirty="0" smtClean="0">
                <a:latin typeface="Verdana" pitchFamily="34" charset="0"/>
              </a:rPr>
              <a:t>Dvije </a:t>
            </a:r>
            <a:r>
              <a:rPr lang="hr-HR" altLang="sr-Latn-RS" dirty="0">
                <a:latin typeface="Verdana" pitchFamily="34" charset="0"/>
              </a:rPr>
              <a:t>kružnice nemaju zajedničkih točaka</a:t>
            </a:r>
            <a:endParaRPr lang="en-US" altLang="sr-Latn-RS" dirty="0">
              <a:latin typeface="Verdana" pitchFamily="34" charset="0"/>
            </a:endParaRPr>
          </a:p>
          <a:p>
            <a:endParaRPr lang="hr-HR" dirty="0" smtClean="0"/>
          </a:p>
          <a:p>
            <a:pPr marL="109728" indent="0">
              <a:buNone/>
            </a:pPr>
            <a:r>
              <a:rPr lang="hr-HR" dirty="0" smtClean="0"/>
              <a:t>1) Kružnice su jedna izvan druge                                  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pPr marL="109728" indent="0">
              <a:buNone/>
            </a:pPr>
            <a:r>
              <a:rPr lang="hr-HR" altLang="sr-Latn-RS" dirty="0" smtClean="0">
                <a:latin typeface="Verdana" pitchFamily="34" charset="0"/>
              </a:rPr>
              <a:t>|S</a:t>
            </a:r>
            <a:r>
              <a:rPr lang="hr-HR" altLang="sr-Latn-RS" baseline="-25000" dirty="0" smtClean="0">
                <a:latin typeface="Verdana" pitchFamily="34" charset="0"/>
              </a:rPr>
              <a:t>1</a:t>
            </a:r>
            <a:r>
              <a:rPr lang="hr-HR" altLang="sr-Latn-RS" dirty="0" smtClean="0">
                <a:latin typeface="Verdana" pitchFamily="34" charset="0"/>
              </a:rPr>
              <a:t>S</a:t>
            </a:r>
            <a:r>
              <a:rPr lang="hr-HR" altLang="sr-Latn-RS" baseline="-25000" dirty="0" smtClean="0">
                <a:latin typeface="Verdana" pitchFamily="34" charset="0"/>
              </a:rPr>
              <a:t>2</a:t>
            </a:r>
            <a:r>
              <a:rPr lang="hr-HR" altLang="sr-Latn-RS" dirty="0">
                <a:latin typeface="Verdana" pitchFamily="34" charset="0"/>
              </a:rPr>
              <a:t>| &gt; r</a:t>
            </a:r>
            <a:r>
              <a:rPr lang="hr-HR" altLang="sr-Latn-RS" baseline="-25000" dirty="0">
                <a:latin typeface="Verdana" pitchFamily="34" charset="0"/>
              </a:rPr>
              <a:t>1</a:t>
            </a:r>
            <a:r>
              <a:rPr lang="hr-HR" altLang="sr-Latn-RS" dirty="0">
                <a:latin typeface="Verdana" pitchFamily="34" charset="0"/>
              </a:rPr>
              <a:t>+r</a:t>
            </a:r>
            <a:r>
              <a:rPr lang="hr-HR" altLang="sr-Latn-RS" baseline="-25000" dirty="0">
                <a:latin typeface="Verdana" pitchFamily="34" charset="0"/>
              </a:rPr>
              <a:t>2</a:t>
            </a:r>
            <a:endParaRPr lang="en-US" altLang="sr-Latn-RS" dirty="0">
              <a:latin typeface="Verdana" pitchFamily="34" charset="0"/>
            </a:endParaRPr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r>
              <a:rPr lang="hr-HR" dirty="0" smtClean="0"/>
              <a:t>                                            </a:t>
            </a:r>
            <a:endParaRPr lang="en-US" altLang="sr-Latn-RS" dirty="0">
              <a:latin typeface="Verdana" pitchFamily="34" charset="0"/>
            </a:endParaRPr>
          </a:p>
          <a:p>
            <a:pPr marL="109728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altLang="sr-Latn-RS" dirty="0"/>
              <a:t>Međusobni </a:t>
            </a:r>
            <a:r>
              <a:rPr lang="hr-HR" altLang="sr-Latn-RS" dirty="0" smtClean="0"/>
              <a:t>položaj </a:t>
            </a:r>
            <a:r>
              <a:rPr lang="hr-HR" altLang="sr-Latn-RS" dirty="0"/>
              <a:t>dviju kružnica</a:t>
            </a:r>
            <a:endParaRPr lang="hr-HR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51725" y="2660641"/>
            <a:ext cx="3533826" cy="1734142"/>
            <a:chOff x="975" y="1163"/>
            <a:chExt cx="2594" cy="127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975" y="1163"/>
              <a:ext cx="2585" cy="1270"/>
              <a:chOff x="975" y="1163"/>
              <a:chExt cx="2585" cy="1270"/>
            </a:xfrm>
          </p:grpSpPr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975" y="1253"/>
                <a:ext cx="998" cy="99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hr-HR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2290" y="1163"/>
                <a:ext cx="1270" cy="12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hr-HR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1451" y="1728"/>
                <a:ext cx="45" cy="4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endParaRPr lang="hr-HR" altLang="sr-Latn-RS">
                  <a:solidFill>
                    <a:srgbClr val="FF3300"/>
                  </a:solidFill>
                  <a:latin typeface="Verdana" pitchFamily="34" charset="0"/>
                </a:endParaRPr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2903" y="1775"/>
                <a:ext cx="45" cy="4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endParaRPr lang="hr-HR" altLang="sr-Latn-RS">
                  <a:solidFill>
                    <a:srgbClr val="FF3300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Text Box 15"/>
              <p:cNvSpPr txBox="1">
                <a:spLocks noChangeArrowheads="1"/>
              </p:cNvSpPr>
              <p:nvPr/>
            </p:nvSpPr>
            <p:spPr bwMode="auto">
              <a:xfrm>
                <a:off x="1338" y="1752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hr-HR" altLang="sr-Latn-RS" dirty="0">
                    <a:latin typeface="Verdana" pitchFamily="34" charset="0"/>
                  </a:rPr>
                  <a:t>S</a:t>
                </a:r>
                <a:r>
                  <a:rPr lang="hr-HR" altLang="sr-Latn-RS" baseline="-25000" dirty="0">
                    <a:latin typeface="Verdana" pitchFamily="34" charset="0"/>
                  </a:rPr>
                  <a:t>1</a:t>
                </a:r>
                <a:r>
                  <a:rPr lang="hr-HR" altLang="sr-Latn-RS" dirty="0">
                    <a:latin typeface="Verdana" pitchFamily="34" charset="0"/>
                  </a:rPr>
                  <a:t> </a:t>
                </a:r>
                <a:endParaRPr lang="en-US" altLang="sr-Latn-RS" dirty="0">
                  <a:latin typeface="Verdana" pitchFamily="34" charset="0"/>
                </a:endParaRPr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2789" y="1798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hr-HR" altLang="sr-Latn-RS" dirty="0">
                    <a:latin typeface="Verdana" pitchFamily="34" charset="0"/>
                  </a:rPr>
                  <a:t>S</a:t>
                </a:r>
                <a:r>
                  <a:rPr lang="hr-HR" altLang="sr-Latn-RS" baseline="-25000" dirty="0">
                    <a:latin typeface="Verdana" pitchFamily="34" charset="0"/>
                  </a:rPr>
                  <a:t>2</a:t>
                </a:r>
                <a:r>
                  <a:rPr lang="hr-HR" altLang="sr-Latn-RS" dirty="0">
                    <a:latin typeface="Verdana" pitchFamily="34" charset="0"/>
                  </a:rPr>
                  <a:t> </a:t>
                </a:r>
                <a:endParaRPr lang="en-US" altLang="sr-Latn-RS" dirty="0">
                  <a:latin typeface="Verdana" pitchFamily="34" charset="0"/>
                </a:endParaRPr>
              </a:p>
            </p:txBody>
          </p:sp>
        </p:grpSp>
        <p:sp>
          <p:nvSpPr>
            <p:cNvPr id="6" name="Line 33"/>
            <p:cNvSpPr>
              <a:spLocks noChangeShapeType="1"/>
            </p:cNvSpPr>
            <p:nvPr/>
          </p:nvSpPr>
          <p:spPr bwMode="auto">
            <a:xfrm>
              <a:off x="1488" y="174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hr-HR"/>
            </a:p>
          </p:txBody>
        </p:sp>
        <p:sp>
          <p:nvSpPr>
            <p:cNvPr id="7" name="Line 34"/>
            <p:cNvSpPr>
              <a:spLocks noChangeShapeType="1"/>
            </p:cNvSpPr>
            <p:nvPr/>
          </p:nvSpPr>
          <p:spPr bwMode="auto">
            <a:xfrm>
              <a:off x="2951" y="1797"/>
              <a:ext cx="6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hr-HR"/>
            </a:p>
          </p:txBody>
        </p:sp>
        <p:sp>
          <p:nvSpPr>
            <p:cNvPr id="8" name="Text Box 39"/>
            <p:cNvSpPr txBox="1">
              <a:spLocks noChangeArrowheads="1"/>
            </p:cNvSpPr>
            <p:nvPr/>
          </p:nvSpPr>
          <p:spPr bwMode="auto">
            <a:xfrm>
              <a:off x="1578" y="1536"/>
              <a:ext cx="2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-HR" altLang="sr-Latn-RS">
                  <a:latin typeface="Verdana" pitchFamily="34" charset="0"/>
                </a:rPr>
                <a:t>r</a:t>
              </a:r>
              <a:r>
                <a:rPr lang="hr-HR" altLang="sr-Latn-RS" baseline="-25000">
                  <a:latin typeface="Verdana" pitchFamily="34" charset="0"/>
                </a:rPr>
                <a:t>1</a:t>
              </a:r>
              <a:endParaRPr lang="en-US" altLang="sr-Latn-RS" baseline="-25000">
                <a:latin typeface="Verdana" pitchFamily="34" charset="0"/>
              </a:endParaRPr>
            </a:p>
          </p:txBody>
        </p:sp>
        <p:sp>
          <p:nvSpPr>
            <p:cNvPr id="9" name="Text Box 44"/>
            <p:cNvSpPr txBox="1">
              <a:spLocks noChangeArrowheads="1"/>
            </p:cNvSpPr>
            <p:nvPr/>
          </p:nvSpPr>
          <p:spPr bwMode="auto">
            <a:xfrm>
              <a:off x="3108" y="1560"/>
              <a:ext cx="2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-HR" altLang="sr-Latn-RS">
                  <a:latin typeface="Verdana" pitchFamily="34" charset="0"/>
                </a:rPr>
                <a:t>r</a:t>
              </a:r>
              <a:r>
                <a:rPr lang="hr-HR" altLang="sr-Latn-RS" baseline="-25000">
                  <a:latin typeface="Verdana" pitchFamily="34" charset="0"/>
                </a:rPr>
                <a:t>2</a:t>
              </a:r>
              <a:endParaRPr lang="en-US" altLang="sr-Latn-RS" baseline="-25000"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13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/>
          <a:lstStyle/>
          <a:p>
            <a:pPr marL="109728" indent="0">
              <a:buNone/>
            </a:pPr>
            <a:r>
              <a:rPr lang="hr-HR" dirty="0" smtClean="0"/>
              <a:t>2)Kružnica je unutar druge 3)Imaju zajedničko S </a:t>
            </a:r>
            <a:endParaRPr lang="hr-HR" dirty="0" smtClean="0"/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endParaRPr lang="hr-HR" dirty="0" smtClean="0"/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endParaRPr lang="hr-HR" dirty="0" smtClean="0"/>
          </a:p>
          <a:p>
            <a:pPr marL="109728" indent="0">
              <a:buNone/>
            </a:pPr>
            <a:r>
              <a:rPr lang="hr-HR" dirty="0" smtClean="0"/>
              <a:t>      </a:t>
            </a:r>
            <a:r>
              <a:rPr lang="hr-HR" altLang="sr-Latn-RS" dirty="0">
                <a:latin typeface="Verdana" pitchFamily="34" charset="0"/>
              </a:rPr>
              <a:t>|S</a:t>
            </a:r>
            <a:r>
              <a:rPr lang="hr-HR" altLang="sr-Latn-RS" baseline="-25000" dirty="0">
                <a:latin typeface="Verdana" pitchFamily="34" charset="0"/>
              </a:rPr>
              <a:t>1</a:t>
            </a:r>
            <a:r>
              <a:rPr lang="hr-HR" altLang="sr-Latn-RS" dirty="0">
                <a:latin typeface="Verdana" pitchFamily="34" charset="0"/>
              </a:rPr>
              <a:t>S</a:t>
            </a:r>
            <a:r>
              <a:rPr lang="hr-HR" altLang="sr-Latn-RS" baseline="-25000" dirty="0">
                <a:latin typeface="Verdana" pitchFamily="34" charset="0"/>
              </a:rPr>
              <a:t>2</a:t>
            </a:r>
            <a:r>
              <a:rPr lang="hr-HR" altLang="sr-Latn-RS" dirty="0">
                <a:latin typeface="Verdana" pitchFamily="34" charset="0"/>
              </a:rPr>
              <a:t>| </a:t>
            </a:r>
            <a:r>
              <a:rPr lang="hr-HR" altLang="sr-Latn-RS" dirty="0" smtClean="0">
                <a:latin typeface="Verdana" pitchFamily="34" charset="0"/>
              </a:rPr>
              <a:t>&lt; r</a:t>
            </a:r>
            <a:r>
              <a:rPr lang="hr-HR" altLang="sr-Latn-RS" baseline="-25000" dirty="0" smtClean="0">
                <a:latin typeface="Verdana" pitchFamily="34" charset="0"/>
              </a:rPr>
              <a:t>1</a:t>
            </a:r>
            <a:r>
              <a:rPr lang="hr-HR" altLang="sr-Latn-RS" dirty="0" smtClean="0">
                <a:latin typeface="Verdana" pitchFamily="34" charset="0"/>
              </a:rPr>
              <a:t>- r</a:t>
            </a:r>
            <a:r>
              <a:rPr lang="hr-HR" altLang="sr-Latn-RS" baseline="-25000" dirty="0" smtClean="0">
                <a:latin typeface="Verdana" pitchFamily="34" charset="0"/>
              </a:rPr>
              <a:t>2                    </a:t>
            </a:r>
            <a:r>
              <a:rPr lang="hr-HR" altLang="sr-Latn-RS" dirty="0">
                <a:latin typeface="Verdana" pitchFamily="34" charset="0"/>
              </a:rPr>
              <a:t>|S</a:t>
            </a:r>
            <a:r>
              <a:rPr lang="hr-HR" altLang="sr-Latn-RS" baseline="-25000" dirty="0">
                <a:latin typeface="Verdana" pitchFamily="34" charset="0"/>
              </a:rPr>
              <a:t>1</a:t>
            </a:r>
            <a:r>
              <a:rPr lang="hr-HR" altLang="sr-Latn-RS" dirty="0">
                <a:latin typeface="Verdana" pitchFamily="34" charset="0"/>
              </a:rPr>
              <a:t>S</a:t>
            </a:r>
            <a:r>
              <a:rPr lang="hr-HR" altLang="sr-Latn-RS" baseline="-25000" dirty="0">
                <a:latin typeface="Verdana" pitchFamily="34" charset="0"/>
              </a:rPr>
              <a:t>2</a:t>
            </a:r>
            <a:r>
              <a:rPr lang="hr-HR" altLang="sr-Latn-RS" dirty="0">
                <a:latin typeface="Verdana" pitchFamily="34" charset="0"/>
              </a:rPr>
              <a:t>| = 0</a:t>
            </a:r>
            <a:endParaRPr lang="en-US" altLang="sr-Latn-RS" dirty="0">
              <a:latin typeface="Verdana" pitchFamily="34" charset="0"/>
            </a:endParaRPr>
          </a:p>
          <a:p>
            <a:pPr marL="109728" indent="0">
              <a:buNone/>
            </a:pPr>
            <a:endParaRPr lang="en-US" altLang="sr-Latn-RS" dirty="0">
              <a:latin typeface="Verdana" pitchFamily="34" charset="0"/>
            </a:endParaRPr>
          </a:p>
          <a:p>
            <a:pPr marL="109728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altLang="sr-Latn-RS" dirty="0"/>
              <a:t>Međusobni </a:t>
            </a:r>
            <a:r>
              <a:rPr lang="hr-HR" altLang="sr-Latn-RS" dirty="0" smtClean="0"/>
              <a:t>položaj </a:t>
            </a:r>
            <a:r>
              <a:rPr lang="hr-HR" altLang="sr-Latn-RS" dirty="0"/>
              <a:t>dviju kružnica</a:t>
            </a:r>
            <a:endParaRPr lang="hr-HR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240243" y="1875422"/>
            <a:ext cx="2024063" cy="2016126"/>
            <a:chOff x="1020" y="2523"/>
            <a:chExt cx="1275" cy="127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020" y="2523"/>
              <a:ext cx="1270" cy="1270"/>
              <a:chOff x="1020" y="2523"/>
              <a:chExt cx="1270" cy="1270"/>
            </a:xfrm>
          </p:grpSpPr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178" y="2678"/>
                <a:ext cx="998" cy="99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hr-HR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1020" y="2523"/>
                <a:ext cx="1270" cy="12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hr-HR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1632" y="3135"/>
                <a:ext cx="45" cy="4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endParaRPr lang="hr-HR" altLang="sr-Latn-RS">
                  <a:solidFill>
                    <a:srgbClr val="FF3300"/>
                  </a:solidFill>
                  <a:latin typeface="Verdana" pitchFamily="34" charset="0"/>
                </a:endParaRPr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1723" y="3180"/>
                <a:ext cx="45" cy="4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endParaRPr lang="hr-HR" altLang="sr-Latn-RS">
                  <a:solidFill>
                    <a:srgbClr val="FF3300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Text Box 17"/>
              <p:cNvSpPr txBox="1">
                <a:spLocks noChangeArrowheads="1"/>
              </p:cNvSpPr>
              <p:nvPr/>
            </p:nvSpPr>
            <p:spPr bwMode="auto">
              <a:xfrm>
                <a:off x="1655" y="3203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hr-HR" altLang="sr-Latn-RS">
                    <a:latin typeface="Verdana" pitchFamily="34" charset="0"/>
                  </a:rPr>
                  <a:t>S</a:t>
                </a:r>
                <a:r>
                  <a:rPr lang="hr-HR" altLang="sr-Latn-RS" baseline="-25000">
                    <a:latin typeface="Verdana" pitchFamily="34" charset="0"/>
                  </a:rPr>
                  <a:t>1</a:t>
                </a:r>
                <a:r>
                  <a:rPr lang="hr-HR" altLang="sr-Latn-RS">
                    <a:latin typeface="Verdana" pitchFamily="34" charset="0"/>
                  </a:rPr>
                  <a:t> </a:t>
                </a:r>
                <a:endParaRPr lang="en-US" altLang="sr-Latn-RS">
                  <a:latin typeface="Verdana" pitchFamily="34" charset="0"/>
                </a:endParaRPr>
              </a:p>
            </p:txBody>
          </p:sp>
          <p:sp>
            <p:nvSpPr>
              <p:cNvPr id="15" name="Text Box 18"/>
              <p:cNvSpPr txBox="1">
                <a:spLocks noChangeArrowheads="1"/>
              </p:cNvSpPr>
              <p:nvPr/>
            </p:nvSpPr>
            <p:spPr bwMode="auto">
              <a:xfrm>
                <a:off x="1474" y="3158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hr-HR" altLang="sr-Latn-RS" dirty="0">
                    <a:latin typeface="Verdana" pitchFamily="34" charset="0"/>
                  </a:rPr>
                  <a:t>S</a:t>
                </a:r>
                <a:r>
                  <a:rPr lang="hr-HR" altLang="sr-Latn-RS" baseline="-25000" dirty="0">
                    <a:latin typeface="Verdana" pitchFamily="34" charset="0"/>
                  </a:rPr>
                  <a:t>2</a:t>
                </a:r>
                <a:r>
                  <a:rPr lang="hr-HR" altLang="sr-Latn-RS" dirty="0">
                    <a:latin typeface="Verdana" pitchFamily="34" charset="0"/>
                  </a:rPr>
                  <a:t> </a:t>
                </a:r>
                <a:endParaRPr lang="en-US" altLang="sr-Latn-RS" dirty="0">
                  <a:latin typeface="Verdana" pitchFamily="34" charset="0"/>
                </a:endParaRPr>
              </a:p>
            </p:txBody>
          </p:sp>
        </p:grpSp>
        <p:sp>
          <p:nvSpPr>
            <p:cNvPr id="6" name="Line 36"/>
            <p:cNvSpPr>
              <a:spLocks noChangeShapeType="1"/>
            </p:cNvSpPr>
            <p:nvPr/>
          </p:nvSpPr>
          <p:spPr bwMode="auto">
            <a:xfrm flipV="1">
              <a:off x="1661" y="3174"/>
              <a:ext cx="521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hr-HR"/>
            </a:p>
          </p:txBody>
        </p:sp>
        <p:sp>
          <p:nvSpPr>
            <p:cNvPr id="7" name="Line 38"/>
            <p:cNvSpPr>
              <a:spLocks noChangeShapeType="1"/>
            </p:cNvSpPr>
            <p:nvPr/>
          </p:nvSpPr>
          <p:spPr bwMode="auto">
            <a:xfrm>
              <a:off x="1677" y="3151"/>
              <a:ext cx="6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hr-HR"/>
            </a:p>
          </p:txBody>
        </p:sp>
        <p:sp>
          <p:nvSpPr>
            <p:cNvPr id="8" name="Text Box 40"/>
            <p:cNvSpPr txBox="1">
              <a:spLocks noChangeArrowheads="1"/>
            </p:cNvSpPr>
            <p:nvPr/>
          </p:nvSpPr>
          <p:spPr bwMode="auto">
            <a:xfrm>
              <a:off x="1833" y="3227"/>
              <a:ext cx="2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-HR" altLang="sr-Latn-RS" dirty="0">
                  <a:latin typeface="Verdana" pitchFamily="34" charset="0"/>
                </a:rPr>
                <a:t>r</a:t>
              </a:r>
              <a:r>
                <a:rPr lang="hr-HR" altLang="sr-Latn-RS" baseline="-25000" dirty="0">
                  <a:latin typeface="Verdana" pitchFamily="34" charset="0"/>
                </a:rPr>
                <a:t>1</a:t>
              </a:r>
              <a:endParaRPr lang="en-US" altLang="sr-Latn-RS" baseline="-25000" dirty="0">
                <a:latin typeface="Verdana" pitchFamily="34" charset="0"/>
              </a:endParaRPr>
            </a:p>
          </p:txBody>
        </p:sp>
        <p:sp>
          <p:nvSpPr>
            <p:cNvPr id="9" name="Text Box 42"/>
            <p:cNvSpPr txBox="1">
              <a:spLocks noChangeArrowheads="1"/>
            </p:cNvSpPr>
            <p:nvPr/>
          </p:nvSpPr>
          <p:spPr bwMode="auto">
            <a:xfrm>
              <a:off x="1764" y="2916"/>
              <a:ext cx="2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-HR" altLang="sr-Latn-RS">
                  <a:latin typeface="Verdana" pitchFamily="34" charset="0"/>
                </a:rPr>
                <a:t>r</a:t>
              </a:r>
              <a:r>
                <a:rPr lang="hr-HR" altLang="sr-Latn-RS" baseline="-25000">
                  <a:latin typeface="Verdana" pitchFamily="34" charset="0"/>
                </a:rPr>
                <a:t>2</a:t>
              </a:r>
              <a:endParaRPr lang="en-US" altLang="sr-Latn-RS" baseline="-25000">
                <a:latin typeface="Verdana" pitchFamily="34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506468" y="1942097"/>
            <a:ext cx="2016126" cy="2016126"/>
            <a:chOff x="2835" y="2523"/>
            <a:chExt cx="1270" cy="1270"/>
          </a:xfrm>
        </p:grpSpPr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2835" y="2523"/>
              <a:ext cx="1270" cy="1270"/>
              <a:chOff x="2835" y="2523"/>
              <a:chExt cx="1270" cy="1270"/>
            </a:xfrm>
          </p:grpSpPr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2971" y="2659"/>
                <a:ext cx="998" cy="99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hr-HR"/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2835" y="2523"/>
                <a:ext cx="1270" cy="12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hr-HR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3447" y="3135"/>
                <a:ext cx="45" cy="4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endParaRPr lang="hr-HR" altLang="sr-Latn-RS">
                  <a:solidFill>
                    <a:srgbClr val="FF3300"/>
                  </a:solidFill>
                  <a:latin typeface="Verdana" pitchFamily="34" charset="0"/>
                </a:endParaRPr>
              </a:p>
            </p:txBody>
          </p:sp>
          <p:sp>
            <p:nvSpPr>
              <p:cNvPr id="25" name="Text Box 24"/>
              <p:cNvSpPr txBox="1">
                <a:spLocks noChangeArrowheads="1"/>
              </p:cNvSpPr>
              <p:nvPr/>
            </p:nvSpPr>
            <p:spPr bwMode="auto">
              <a:xfrm>
                <a:off x="3380" y="3203"/>
                <a:ext cx="58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hr-HR" altLang="sr-Latn-RS" dirty="0">
                    <a:latin typeface="Verdana" pitchFamily="34" charset="0"/>
                  </a:rPr>
                  <a:t>= S</a:t>
                </a:r>
                <a:r>
                  <a:rPr lang="hr-HR" altLang="sr-Latn-RS" baseline="-25000" dirty="0">
                    <a:latin typeface="Verdana" pitchFamily="34" charset="0"/>
                  </a:rPr>
                  <a:t>2</a:t>
                </a:r>
                <a:r>
                  <a:rPr lang="hr-HR" altLang="sr-Latn-RS" dirty="0">
                    <a:latin typeface="Verdana" pitchFamily="34" charset="0"/>
                  </a:rPr>
                  <a:t> </a:t>
                </a:r>
                <a:endParaRPr lang="en-US" altLang="sr-Latn-RS" dirty="0">
                  <a:latin typeface="Verdana" pitchFamily="34" charset="0"/>
                </a:endParaRPr>
              </a:p>
            </p:txBody>
          </p:sp>
          <p:sp>
            <p:nvSpPr>
              <p:cNvPr id="26" name="Text Box 25"/>
              <p:cNvSpPr txBox="1">
                <a:spLocks noChangeArrowheads="1"/>
              </p:cNvSpPr>
              <p:nvPr/>
            </p:nvSpPr>
            <p:spPr bwMode="auto">
              <a:xfrm>
                <a:off x="3153" y="3203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hr-HR" altLang="sr-Latn-RS">
                    <a:latin typeface="Verdana" pitchFamily="34" charset="0"/>
                  </a:rPr>
                  <a:t>S</a:t>
                </a:r>
                <a:r>
                  <a:rPr lang="hr-HR" altLang="sr-Latn-RS" baseline="-25000">
                    <a:latin typeface="Verdana" pitchFamily="34" charset="0"/>
                  </a:rPr>
                  <a:t>1</a:t>
                </a:r>
                <a:r>
                  <a:rPr lang="hr-HR" altLang="sr-Latn-RS">
                    <a:latin typeface="Verdana" pitchFamily="34" charset="0"/>
                  </a:rPr>
                  <a:t> </a:t>
                </a:r>
                <a:endParaRPr lang="en-US" altLang="sr-Latn-RS">
                  <a:latin typeface="Verdana" pitchFamily="34" charset="0"/>
                </a:endParaRPr>
              </a:p>
            </p:txBody>
          </p:sp>
        </p:grpSp>
        <p:sp>
          <p:nvSpPr>
            <p:cNvPr id="18" name="Line 35"/>
            <p:cNvSpPr>
              <a:spLocks noChangeShapeType="1"/>
            </p:cNvSpPr>
            <p:nvPr/>
          </p:nvSpPr>
          <p:spPr bwMode="auto">
            <a:xfrm>
              <a:off x="3503" y="3153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hr-HR"/>
            </a:p>
          </p:txBody>
        </p:sp>
        <p:sp>
          <p:nvSpPr>
            <p:cNvPr id="19" name="Line 37"/>
            <p:cNvSpPr>
              <a:spLocks noChangeShapeType="1"/>
            </p:cNvSpPr>
            <p:nvPr/>
          </p:nvSpPr>
          <p:spPr bwMode="auto">
            <a:xfrm>
              <a:off x="2836" y="3152"/>
              <a:ext cx="6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hr-HR"/>
            </a:p>
          </p:txBody>
        </p:sp>
        <p:sp>
          <p:nvSpPr>
            <p:cNvPr id="20" name="Text Box 41"/>
            <p:cNvSpPr txBox="1">
              <a:spLocks noChangeArrowheads="1"/>
            </p:cNvSpPr>
            <p:nvPr/>
          </p:nvSpPr>
          <p:spPr bwMode="auto">
            <a:xfrm>
              <a:off x="3599" y="2903"/>
              <a:ext cx="2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-HR" altLang="sr-Latn-RS">
                  <a:latin typeface="Verdana" pitchFamily="34" charset="0"/>
                </a:rPr>
                <a:t>r</a:t>
              </a:r>
              <a:r>
                <a:rPr lang="hr-HR" altLang="sr-Latn-RS" baseline="-25000">
                  <a:latin typeface="Verdana" pitchFamily="34" charset="0"/>
                </a:rPr>
                <a:t>1</a:t>
              </a:r>
              <a:endParaRPr lang="en-US" altLang="sr-Latn-RS" baseline="-25000">
                <a:latin typeface="Verdana" pitchFamily="34" charset="0"/>
              </a:endParaRPr>
            </a:p>
          </p:txBody>
        </p:sp>
        <p:sp>
          <p:nvSpPr>
            <p:cNvPr id="21" name="Text Box 43"/>
            <p:cNvSpPr txBox="1">
              <a:spLocks noChangeArrowheads="1"/>
            </p:cNvSpPr>
            <p:nvPr/>
          </p:nvSpPr>
          <p:spPr bwMode="auto">
            <a:xfrm>
              <a:off x="3066" y="2910"/>
              <a:ext cx="2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-HR" altLang="sr-Latn-RS">
                  <a:latin typeface="Verdana" pitchFamily="34" charset="0"/>
                </a:rPr>
                <a:t>r</a:t>
              </a:r>
              <a:r>
                <a:rPr lang="hr-HR" altLang="sr-Latn-RS" baseline="-25000">
                  <a:latin typeface="Verdana" pitchFamily="34" charset="0"/>
                </a:rPr>
                <a:t>2</a:t>
              </a:r>
              <a:endParaRPr lang="en-US" altLang="sr-Latn-RS" baseline="-25000"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31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/>
          </a:bodyPr>
          <a:lstStyle/>
          <a:p>
            <a:r>
              <a:rPr lang="hr-HR" altLang="sr-Latn-RS" dirty="0" smtClean="0">
                <a:latin typeface="Verdana" pitchFamily="34" charset="0"/>
              </a:rPr>
              <a:t>Kada dvije </a:t>
            </a:r>
            <a:r>
              <a:rPr lang="hr-HR" altLang="sr-Latn-RS" dirty="0">
                <a:latin typeface="Verdana" pitchFamily="34" charset="0"/>
              </a:rPr>
              <a:t>kružnice imaju jednu zajedničku </a:t>
            </a:r>
            <a:r>
              <a:rPr lang="hr-HR" altLang="sr-Latn-RS" dirty="0" smtClean="0">
                <a:latin typeface="Verdana" pitchFamily="34" charset="0"/>
              </a:rPr>
              <a:t>točku?</a:t>
            </a:r>
          </a:p>
          <a:p>
            <a:endParaRPr lang="hr-HR" altLang="sr-Latn-RS" dirty="0" smtClean="0">
              <a:latin typeface="Verdana" pitchFamily="34" charset="0"/>
            </a:endParaRPr>
          </a:p>
          <a:p>
            <a:pPr marL="109728" indent="0">
              <a:buNone/>
            </a:pPr>
            <a:r>
              <a:rPr lang="hr-HR" altLang="sr-Latn-RS" dirty="0" smtClean="0">
                <a:latin typeface="Verdana" pitchFamily="34" charset="0"/>
              </a:rPr>
              <a:t>1) Dvije kružnice se dodiruju izvana</a:t>
            </a:r>
          </a:p>
          <a:p>
            <a:pPr marL="624078" indent="-514350">
              <a:buAutoNum type="arabicParenR"/>
            </a:pPr>
            <a:endParaRPr lang="hr-HR" altLang="sr-Latn-RS" dirty="0">
              <a:latin typeface="Verdana" pitchFamily="34" charset="0"/>
            </a:endParaRPr>
          </a:p>
          <a:p>
            <a:r>
              <a:rPr lang="hr-HR" altLang="sr-Latn-RS" dirty="0" smtClean="0">
                <a:latin typeface="Verdana" pitchFamily="34" charset="0"/>
              </a:rPr>
              <a:t>|S</a:t>
            </a:r>
            <a:r>
              <a:rPr lang="hr-HR" altLang="sr-Latn-RS" baseline="-25000" dirty="0" smtClean="0">
                <a:latin typeface="Verdana" pitchFamily="34" charset="0"/>
              </a:rPr>
              <a:t>1</a:t>
            </a:r>
            <a:r>
              <a:rPr lang="hr-HR" altLang="sr-Latn-RS" dirty="0" smtClean="0">
                <a:latin typeface="Verdana" pitchFamily="34" charset="0"/>
              </a:rPr>
              <a:t>S</a:t>
            </a:r>
            <a:r>
              <a:rPr lang="hr-HR" altLang="sr-Latn-RS" baseline="-25000" dirty="0" smtClean="0">
                <a:latin typeface="Verdana" pitchFamily="34" charset="0"/>
              </a:rPr>
              <a:t>2</a:t>
            </a:r>
            <a:r>
              <a:rPr lang="hr-HR" altLang="sr-Latn-RS" dirty="0">
                <a:latin typeface="Verdana" pitchFamily="34" charset="0"/>
              </a:rPr>
              <a:t>| = r</a:t>
            </a:r>
            <a:r>
              <a:rPr lang="hr-HR" altLang="sr-Latn-RS" baseline="-25000" dirty="0">
                <a:latin typeface="Verdana" pitchFamily="34" charset="0"/>
              </a:rPr>
              <a:t>1</a:t>
            </a:r>
            <a:r>
              <a:rPr lang="hr-HR" altLang="sr-Latn-RS" dirty="0">
                <a:latin typeface="Verdana" pitchFamily="34" charset="0"/>
              </a:rPr>
              <a:t>+r</a:t>
            </a:r>
            <a:r>
              <a:rPr lang="hr-HR" altLang="sr-Latn-RS" baseline="-25000" dirty="0">
                <a:latin typeface="Verdana" pitchFamily="34" charset="0"/>
              </a:rPr>
              <a:t>2</a:t>
            </a:r>
            <a:endParaRPr lang="en-US" altLang="sr-Latn-RS" dirty="0">
              <a:latin typeface="Verdana" pitchFamily="34" charset="0"/>
            </a:endParaRPr>
          </a:p>
          <a:p>
            <a:pPr marL="109728" indent="0">
              <a:buNone/>
            </a:pPr>
            <a:endParaRPr lang="hr-HR" altLang="sr-Latn-RS" dirty="0" smtClean="0">
              <a:latin typeface="Verdana" pitchFamily="34" charset="0"/>
            </a:endParaRPr>
          </a:p>
          <a:p>
            <a:pPr marL="109728" indent="0">
              <a:buNone/>
            </a:pPr>
            <a:endParaRPr lang="en-US" altLang="sr-Latn-RS" dirty="0">
              <a:latin typeface="Verdana" pitchFamily="34" charset="0"/>
            </a:endParaRPr>
          </a:p>
          <a:p>
            <a:pPr marL="109728" indent="0">
              <a:buNone/>
            </a:pPr>
            <a:r>
              <a:rPr lang="hr-HR" altLang="sr-Latn-RS" dirty="0" smtClean="0">
                <a:latin typeface="Verdana" pitchFamily="34" charset="0"/>
              </a:rPr>
              <a:t>                                </a:t>
            </a:r>
            <a:endParaRPr lang="en-US" altLang="sr-Latn-RS" dirty="0" smtClean="0">
              <a:latin typeface="Verdana" pitchFamily="34" charset="0"/>
            </a:endParaRPr>
          </a:p>
          <a:p>
            <a:pPr marL="109728" indent="0">
              <a:buNone/>
            </a:pPr>
            <a:r>
              <a:rPr lang="hr-HR" dirty="0" smtClean="0"/>
              <a:t>   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altLang="sr-Latn-RS" dirty="0"/>
              <a:t>Međusobni položaj dviju kružnica</a:t>
            </a:r>
            <a:endParaRPr lang="hr-HR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151323" y="4389552"/>
            <a:ext cx="3613151" cy="2016126"/>
            <a:chOff x="975" y="1115"/>
            <a:chExt cx="2276" cy="127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975" y="1115"/>
              <a:ext cx="2265" cy="1270"/>
              <a:chOff x="975" y="1115"/>
              <a:chExt cx="2265" cy="1270"/>
            </a:xfrm>
          </p:grpSpPr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975" y="1253"/>
                <a:ext cx="998" cy="99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hr-HR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1970" y="1115"/>
                <a:ext cx="1270" cy="12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hr-HR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1451" y="1728"/>
                <a:ext cx="45" cy="4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endParaRPr lang="hr-HR" altLang="sr-Latn-RS">
                  <a:solidFill>
                    <a:srgbClr val="FF3300"/>
                  </a:solidFill>
                  <a:latin typeface="Verdana" pitchFamily="34" charset="0"/>
                </a:endParaRPr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2583" y="1715"/>
                <a:ext cx="45" cy="4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endParaRPr lang="hr-HR" altLang="sr-Latn-RS">
                  <a:solidFill>
                    <a:srgbClr val="FF3300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Text Box 16"/>
              <p:cNvSpPr txBox="1">
                <a:spLocks noChangeArrowheads="1"/>
              </p:cNvSpPr>
              <p:nvPr/>
            </p:nvSpPr>
            <p:spPr bwMode="auto">
              <a:xfrm>
                <a:off x="1338" y="1752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hr-HR" altLang="sr-Latn-RS">
                    <a:latin typeface="Verdana" pitchFamily="34" charset="0"/>
                  </a:rPr>
                  <a:t>S</a:t>
                </a:r>
                <a:r>
                  <a:rPr lang="hr-HR" altLang="sr-Latn-RS" baseline="-25000">
                    <a:latin typeface="Verdana" pitchFamily="34" charset="0"/>
                  </a:rPr>
                  <a:t>1</a:t>
                </a:r>
                <a:r>
                  <a:rPr lang="hr-HR" altLang="sr-Latn-RS">
                    <a:latin typeface="Verdana" pitchFamily="34" charset="0"/>
                  </a:rPr>
                  <a:t> </a:t>
                </a:r>
                <a:endParaRPr lang="en-US" altLang="sr-Latn-RS">
                  <a:latin typeface="Verdana" pitchFamily="34" charset="0"/>
                </a:endParaRPr>
              </a:p>
            </p:txBody>
          </p:sp>
          <p:sp>
            <p:nvSpPr>
              <p:cNvPr id="15" name="Text Box 17"/>
              <p:cNvSpPr txBox="1">
                <a:spLocks noChangeArrowheads="1"/>
              </p:cNvSpPr>
              <p:nvPr/>
            </p:nvSpPr>
            <p:spPr bwMode="auto">
              <a:xfrm>
                <a:off x="2469" y="1750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hr-HR" altLang="sr-Latn-RS">
                    <a:latin typeface="Verdana" pitchFamily="34" charset="0"/>
                  </a:rPr>
                  <a:t>S</a:t>
                </a:r>
                <a:r>
                  <a:rPr lang="hr-HR" altLang="sr-Latn-RS" baseline="-25000">
                    <a:latin typeface="Verdana" pitchFamily="34" charset="0"/>
                  </a:rPr>
                  <a:t>2</a:t>
                </a:r>
                <a:r>
                  <a:rPr lang="hr-HR" altLang="sr-Latn-RS">
                    <a:latin typeface="Verdana" pitchFamily="34" charset="0"/>
                  </a:rPr>
                  <a:t> </a:t>
                </a:r>
                <a:endParaRPr lang="en-US" altLang="sr-Latn-RS">
                  <a:latin typeface="Verdana" pitchFamily="34" charset="0"/>
                </a:endParaRPr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1946" y="1714"/>
                <a:ext cx="45" cy="4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endParaRPr lang="hr-HR" altLang="sr-Latn-RS">
                  <a:solidFill>
                    <a:srgbClr val="FF3300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6" name="Line 35"/>
            <p:cNvSpPr>
              <a:spLocks noChangeShapeType="1"/>
            </p:cNvSpPr>
            <p:nvPr/>
          </p:nvSpPr>
          <p:spPr bwMode="auto">
            <a:xfrm>
              <a:off x="1488" y="174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hr-HR"/>
            </a:p>
          </p:txBody>
        </p:sp>
        <p:sp>
          <p:nvSpPr>
            <p:cNvPr id="7" name="Line 37"/>
            <p:cNvSpPr>
              <a:spLocks noChangeShapeType="1"/>
            </p:cNvSpPr>
            <p:nvPr/>
          </p:nvSpPr>
          <p:spPr bwMode="auto">
            <a:xfrm>
              <a:off x="2633" y="1737"/>
              <a:ext cx="6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hr-HR"/>
            </a:p>
          </p:txBody>
        </p:sp>
        <p:sp>
          <p:nvSpPr>
            <p:cNvPr id="8" name="Text Box 39"/>
            <p:cNvSpPr txBox="1">
              <a:spLocks noChangeArrowheads="1"/>
            </p:cNvSpPr>
            <p:nvPr/>
          </p:nvSpPr>
          <p:spPr bwMode="auto">
            <a:xfrm>
              <a:off x="1578" y="1506"/>
              <a:ext cx="2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-HR" altLang="sr-Latn-RS">
                  <a:latin typeface="Verdana" pitchFamily="34" charset="0"/>
                </a:rPr>
                <a:t>r</a:t>
              </a:r>
              <a:r>
                <a:rPr lang="hr-HR" altLang="sr-Latn-RS" baseline="-25000">
                  <a:latin typeface="Verdana" pitchFamily="34" charset="0"/>
                </a:rPr>
                <a:t>1</a:t>
              </a:r>
              <a:endParaRPr lang="en-US" altLang="sr-Latn-RS" baseline="-25000">
                <a:latin typeface="Verdana" pitchFamily="34" charset="0"/>
              </a:endParaRPr>
            </a:p>
          </p:txBody>
        </p:sp>
        <p:sp>
          <p:nvSpPr>
            <p:cNvPr id="9" name="Text Box 42"/>
            <p:cNvSpPr txBox="1">
              <a:spLocks noChangeArrowheads="1"/>
            </p:cNvSpPr>
            <p:nvPr/>
          </p:nvSpPr>
          <p:spPr bwMode="auto">
            <a:xfrm>
              <a:off x="2832" y="1488"/>
              <a:ext cx="2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-HR" altLang="sr-Latn-RS" dirty="0">
                  <a:latin typeface="Verdana" pitchFamily="34" charset="0"/>
                </a:rPr>
                <a:t>r</a:t>
              </a:r>
              <a:r>
                <a:rPr lang="hr-HR" altLang="sr-Latn-RS" baseline="-25000" dirty="0">
                  <a:latin typeface="Verdana" pitchFamily="34" charset="0"/>
                </a:rPr>
                <a:t>2</a:t>
              </a:r>
              <a:endParaRPr lang="en-US" altLang="sr-Latn-RS" baseline="-25000" dirty="0"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82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 smtClean="0">
                <a:latin typeface="Verdana" pitchFamily="34" charset="0"/>
              </a:rPr>
              <a:t> </a:t>
            </a:r>
            <a:r>
              <a:rPr lang="hr-HR" altLang="sr-Latn-RS" dirty="0">
                <a:latin typeface="Verdana" pitchFamily="34" charset="0"/>
              </a:rPr>
              <a:t>Dvije kružnice se dodiruju </a:t>
            </a:r>
            <a:r>
              <a:rPr lang="hr-HR" altLang="sr-Latn-RS" dirty="0" smtClean="0">
                <a:latin typeface="Verdana" pitchFamily="34" charset="0"/>
              </a:rPr>
              <a:t>iznutra</a:t>
            </a:r>
          </a:p>
          <a:p>
            <a:pPr marL="109728" indent="0">
              <a:buNone/>
            </a:pPr>
            <a:endParaRPr lang="hr-HR" altLang="sr-Latn-RS" dirty="0">
              <a:latin typeface="Verdana" pitchFamily="34" charset="0"/>
            </a:endParaRPr>
          </a:p>
          <a:p>
            <a:pPr marL="109728" indent="0">
              <a:buNone/>
            </a:pPr>
            <a:endParaRPr lang="hr-HR" altLang="sr-Latn-RS" dirty="0" smtClean="0">
              <a:latin typeface="Verdana" pitchFamily="34" charset="0"/>
            </a:endParaRPr>
          </a:p>
          <a:p>
            <a:pPr marL="109728" indent="0">
              <a:buNone/>
            </a:pPr>
            <a:endParaRPr lang="hr-HR" altLang="sr-Latn-RS" dirty="0">
              <a:latin typeface="Verdana" pitchFamily="34" charset="0"/>
            </a:endParaRPr>
          </a:p>
          <a:p>
            <a:pPr marL="109728" indent="0">
              <a:buNone/>
            </a:pPr>
            <a:endParaRPr lang="hr-HR" altLang="sr-Latn-RS" dirty="0" smtClean="0">
              <a:latin typeface="Verdana" pitchFamily="34" charset="0"/>
            </a:endParaRPr>
          </a:p>
          <a:p>
            <a:pPr marL="109728" indent="0">
              <a:buNone/>
            </a:pPr>
            <a:endParaRPr lang="hr-HR" altLang="sr-Latn-RS" dirty="0">
              <a:latin typeface="Verdana" pitchFamily="34" charset="0"/>
            </a:endParaRPr>
          </a:p>
          <a:p>
            <a:pPr marL="109728" indent="0">
              <a:buNone/>
            </a:pPr>
            <a:endParaRPr lang="hr-HR" altLang="sr-Latn-RS" dirty="0" smtClean="0">
              <a:latin typeface="Verdana" pitchFamily="34" charset="0"/>
            </a:endParaRPr>
          </a:p>
          <a:p>
            <a:r>
              <a:rPr lang="hr-HR" altLang="sr-Latn-RS" dirty="0" smtClean="0">
                <a:latin typeface="Verdana" pitchFamily="34" charset="0"/>
              </a:rPr>
              <a:t>|S</a:t>
            </a:r>
            <a:r>
              <a:rPr lang="hr-HR" altLang="sr-Latn-RS" baseline="-25000" dirty="0" smtClean="0">
                <a:latin typeface="Verdana" pitchFamily="34" charset="0"/>
              </a:rPr>
              <a:t>1</a:t>
            </a:r>
            <a:r>
              <a:rPr lang="hr-HR" altLang="sr-Latn-RS" dirty="0" smtClean="0">
                <a:latin typeface="Verdana" pitchFamily="34" charset="0"/>
              </a:rPr>
              <a:t>S</a:t>
            </a:r>
            <a:r>
              <a:rPr lang="hr-HR" altLang="sr-Latn-RS" baseline="-25000" dirty="0" smtClean="0">
                <a:latin typeface="Verdana" pitchFamily="34" charset="0"/>
              </a:rPr>
              <a:t>2</a:t>
            </a:r>
            <a:r>
              <a:rPr lang="hr-HR" altLang="sr-Latn-RS" dirty="0">
                <a:latin typeface="Verdana" pitchFamily="34" charset="0"/>
              </a:rPr>
              <a:t>| </a:t>
            </a:r>
            <a:r>
              <a:rPr lang="hr-HR" altLang="sr-Latn-RS" dirty="0" smtClean="0">
                <a:latin typeface="Verdana" pitchFamily="34" charset="0"/>
              </a:rPr>
              <a:t>= r</a:t>
            </a:r>
            <a:r>
              <a:rPr lang="hr-HR" altLang="sr-Latn-RS" baseline="-25000" dirty="0" smtClean="0">
                <a:latin typeface="Verdana" pitchFamily="34" charset="0"/>
              </a:rPr>
              <a:t>1</a:t>
            </a:r>
            <a:r>
              <a:rPr lang="hr-HR" altLang="sr-Latn-RS" dirty="0">
                <a:latin typeface="Verdana" pitchFamily="34" charset="0"/>
              </a:rPr>
              <a:t>-</a:t>
            </a:r>
            <a:r>
              <a:rPr lang="hr-HR" altLang="sr-Latn-RS" dirty="0" smtClean="0">
                <a:latin typeface="Verdana" pitchFamily="34" charset="0"/>
              </a:rPr>
              <a:t> r</a:t>
            </a:r>
            <a:r>
              <a:rPr lang="hr-HR" altLang="sr-Latn-RS" baseline="-25000" dirty="0" smtClean="0">
                <a:latin typeface="Verdana" pitchFamily="34" charset="0"/>
              </a:rPr>
              <a:t>2</a:t>
            </a:r>
            <a:endParaRPr lang="en-US" altLang="sr-Latn-RS" dirty="0">
              <a:latin typeface="Verdana" pitchFamily="34" charset="0"/>
            </a:endParaRPr>
          </a:p>
          <a:p>
            <a:pPr marL="109728" indent="0">
              <a:buNone/>
            </a:pPr>
            <a:endParaRPr lang="en-US" altLang="sr-Latn-RS" dirty="0">
              <a:latin typeface="Verdana" pitchFamily="34" charset="0"/>
            </a:endParaRPr>
          </a:p>
          <a:p>
            <a:pPr marL="109728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altLang="sr-Latn-RS" dirty="0"/>
              <a:t>Međusobni položaj dviju kružnica</a:t>
            </a:r>
            <a:endParaRPr lang="hr-HR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829812" y="2262190"/>
            <a:ext cx="2030413" cy="2016126"/>
            <a:chOff x="1019" y="2523"/>
            <a:chExt cx="1279" cy="127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020" y="2523"/>
              <a:ext cx="1278" cy="1270"/>
              <a:chOff x="1020" y="2523"/>
              <a:chExt cx="1278" cy="1270"/>
            </a:xfrm>
          </p:grpSpPr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287" y="2696"/>
                <a:ext cx="998" cy="99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hr-HR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1020" y="2523"/>
                <a:ext cx="1270" cy="12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hr-HR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1632" y="3135"/>
                <a:ext cx="45" cy="4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endParaRPr lang="hr-HR" altLang="sr-Latn-RS">
                  <a:solidFill>
                    <a:srgbClr val="FF3300"/>
                  </a:solidFill>
                  <a:latin typeface="Verdana" pitchFamily="34" charset="0"/>
                </a:endParaRPr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1763" y="3172"/>
                <a:ext cx="45" cy="4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endParaRPr lang="hr-HR" altLang="sr-Latn-RS">
                  <a:solidFill>
                    <a:srgbClr val="FF3300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1695" y="3195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hr-HR" altLang="sr-Latn-RS">
                    <a:latin typeface="Verdana" pitchFamily="34" charset="0"/>
                  </a:rPr>
                  <a:t>S</a:t>
                </a:r>
                <a:r>
                  <a:rPr lang="hr-HR" altLang="sr-Latn-RS" baseline="-25000">
                    <a:latin typeface="Verdana" pitchFamily="34" charset="0"/>
                  </a:rPr>
                  <a:t>1</a:t>
                </a:r>
                <a:r>
                  <a:rPr lang="hr-HR" altLang="sr-Latn-RS">
                    <a:latin typeface="Verdana" pitchFamily="34" charset="0"/>
                  </a:rPr>
                  <a:t> </a:t>
                </a:r>
                <a:endParaRPr lang="en-US" altLang="sr-Latn-RS">
                  <a:latin typeface="Verdana" pitchFamily="34" charset="0"/>
                </a:endParaRPr>
              </a:p>
            </p:txBody>
          </p:sp>
          <p:sp>
            <p:nvSpPr>
              <p:cNvPr id="15" name="Text Box 19"/>
              <p:cNvSpPr txBox="1">
                <a:spLocks noChangeArrowheads="1"/>
              </p:cNvSpPr>
              <p:nvPr/>
            </p:nvSpPr>
            <p:spPr bwMode="auto">
              <a:xfrm>
                <a:off x="1474" y="3158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hr-HR" altLang="sr-Latn-RS">
                    <a:latin typeface="Verdana" pitchFamily="34" charset="0"/>
                  </a:rPr>
                  <a:t>S</a:t>
                </a:r>
                <a:r>
                  <a:rPr lang="hr-HR" altLang="sr-Latn-RS" baseline="-25000">
                    <a:latin typeface="Verdana" pitchFamily="34" charset="0"/>
                  </a:rPr>
                  <a:t>2</a:t>
                </a:r>
                <a:r>
                  <a:rPr lang="hr-HR" altLang="sr-Latn-RS">
                    <a:latin typeface="Verdana" pitchFamily="34" charset="0"/>
                  </a:rPr>
                  <a:t> </a:t>
                </a:r>
                <a:endParaRPr lang="en-US" altLang="sr-Latn-RS">
                  <a:latin typeface="Verdana" pitchFamily="34" charset="0"/>
                </a:endParaRPr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2253" y="3301"/>
                <a:ext cx="45" cy="4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endParaRPr lang="hr-HR" altLang="sr-Latn-RS">
                  <a:solidFill>
                    <a:srgbClr val="FF3300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6" name="Line 36"/>
            <p:cNvSpPr>
              <a:spLocks noChangeShapeType="1"/>
            </p:cNvSpPr>
            <p:nvPr/>
          </p:nvSpPr>
          <p:spPr bwMode="auto">
            <a:xfrm>
              <a:off x="1811" y="3201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hr-HR"/>
            </a:p>
          </p:txBody>
        </p:sp>
        <p:sp>
          <p:nvSpPr>
            <p:cNvPr id="7" name="Line 38"/>
            <p:cNvSpPr>
              <a:spLocks noChangeShapeType="1"/>
            </p:cNvSpPr>
            <p:nvPr/>
          </p:nvSpPr>
          <p:spPr bwMode="auto">
            <a:xfrm>
              <a:off x="1019" y="3159"/>
              <a:ext cx="6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hr-HR"/>
            </a:p>
          </p:txBody>
        </p:sp>
        <p:sp>
          <p:nvSpPr>
            <p:cNvPr id="8" name="Text Box 40"/>
            <p:cNvSpPr txBox="1">
              <a:spLocks noChangeArrowheads="1"/>
            </p:cNvSpPr>
            <p:nvPr/>
          </p:nvSpPr>
          <p:spPr bwMode="auto">
            <a:xfrm>
              <a:off x="1895" y="2993"/>
              <a:ext cx="2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-HR" altLang="sr-Latn-RS">
                  <a:latin typeface="Verdana" pitchFamily="34" charset="0"/>
                </a:rPr>
                <a:t>r</a:t>
              </a:r>
              <a:r>
                <a:rPr lang="hr-HR" altLang="sr-Latn-RS" baseline="-25000">
                  <a:latin typeface="Verdana" pitchFamily="34" charset="0"/>
                </a:rPr>
                <a:t>1</a:t>
              </a:r>
              <a:endParaRPr lang="en-US" altLang="sr-Latn-RS" baseline="-25000">
                <a:latin typeface="Verdana" pitchFamily="34" charset="0"/>
              </a:endParaRPr>
            </a:p>
          </p:txBody>
        </p:sp>
        <p:sp>
          <p:nvSpPr>
            <p:cNvPr id="9" name="Text Box 41"/>
            <p:cNvSpPr txBox="1">
              <a:spLocks noChangeArrowheads="1"/>
            </p:cNvSpPr>
            <p:nvPr/>
          </p:nvSpPr>
          <p:spPr bwMode="auto">
            <a:xfrm>
              <a:off x="1074" y="2922"/>
              <a:ext cx="2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-HR" altLang="sr-Latn-RS">
                  <a:latin typeface="Verdana" pitchFamily="34" charset="0"/>
                </a:rPr>
                <a:t>r</a:t>
              </a:r>
              <a:r>
                <a:rPr lang="hr-HR" altLang="sr-Latn-RS" baseline="-25000">
                  <a:latin typeface="Verdana" pitchFamily="34" charset="0"/>
                </a:rPr>
                <a:t>2</a:t>
              </a:r>
              <a:endParaRPr lang="en-US" altLang="sr-Latn-RS" baseline="-25000"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0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 smtClean="0">
                <a:latin typeface="Verdana" pitchFamily="34" charset="0"/>
              </a:rPr>
              <a:t>Dvije </a:t>
            </a:r>
            <a:r>
              <a:rPr lang="hr-HR" altLang="sr-Latn-RS" dirty="0">
                <a:latin typeface="Verdana" pitchFamily="34" charset="0"/>
              </a:rPr>
              <a:t>kružnice imaju dvije zajedničke </a:t>
            </a:r>
            <a:r>
              <a:rPr lang="hr-HR" altLang="sr-Latn-RS" dirty="0" smtClean="0">
                <a:latin typeface="Verdana" pitchFamily="34" charset="0"/>
              </a:rPr>
              <a:t>točke</a:t>
            </a:r>
          </a:p>
          <a:p>
            <a:pPr marL="109728" indent="0">
              <a:buNone/>
            </a:pPr>
            <a:endParaRPr lang="hr-HR" altLang="sr-Latn-RS" dirty="0" smtClean="0">
              <a:latin typeface="Verdana" pitchFamily="34" charset="0"/>
            </a:endParaRPr>
          </a:p>
          <a:p>
            <a:r>
              <a:rPr lang="hr-HR" altLang="sr-Latn-RS" dirty="0" smtClean="0">
                <a:latin typeface="Verdana" pitchFamily="34" charset="0"/>
              </a:rPr>
              <a:t>|S</a:t>
            </a:r>
            <a:r>
              <a:rPr lang="hr-HR" altLang="sr-Latn-RS" baseline="-25000" dirty="0" smtClean="0">
                <a:latin typeface="Verdana" pitchFamily="34" charset="0"/>
              </a:rPr>
              <a:t>1</a:t>
            </a:r>
            <a:r>
              <a:rPr lang="hr-HR" altLang="sr-Latn-RS" dirty="0" smtClean="0">
                <a:latin typeface="Verdana" pitchFamily="34" charset="0"/>
              </a:rPr>
              <a:t>S</a:t>
            </a:r>
            <a:r>
              <a:rPr lang="hr-HR" altLang="sr-Latn-RS" baseline="-25000" dirty="0" smtClean="0">
                <a:latin typeface="Verdana" pitchFamily="34" charset="0"/>
              </a:rPr>
              <a:t>2</a:t>
            </a:r>
            <a:r>
              <a:rPr lang="hr-HR" altLang="sr-Latn-RS" dirty="0">
                <a:latin typeface="Verdana" pitchFamily="34" charset="0"/>
              </a:rPr>
              <a:t>| &lt; r</a:t>
            </a:r>
            <a:r>
              <a:rPr lang="hr-HR" altLang="sr-Latn-RS" baseline="-25000" dirty="0">
                <a:latin typeface="Verdana" pitchFamily="34" charset="0"/>
              </a:rPr>
              <a:t>1</a:t>
            </a:r>
            <a:r>
              <a:rPr lang="hr-HR" altLang="sr-Latn-RS" dirty="0">
                <a:latin typeface="Verdana" pitchFamily="34" charset="0"/>
              </a:rPr>
              <a:t>+r</a:t>
            </a:r>
            <a:r>
              <a:rPr lang="hr-HR" altLang="sr-Latn-RS" baseline="-25000" dirty="0">
                <a:latin typeface="Verdana" pitchFamily="34" charset="0"/>
              </a:rPr>
              <a:t>2</a:t>
            </a:r>
            <a:endParaRPr lang="en-US" altLang="sr-Latn-RS" dirty="0">
              <a:latin typeface="Verdana" pitchFamily="34" charset="0"/>
            </a:endParaRPr>
          </a:p>
          <a:p>
            <a:endParaRPr lang="en-US" altLang="sr-Latn-RS" dirty="0">
              <a:latin typeface="Verdana" pitchFamily="34" charset="0"/>
            </a:endParaRP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altLang="sr-Latn-RS" dirty="0"/>
              <a:t>Međusobni položaj dviju kružnica</a:t>
            </a:r>
            <a:endParaRPr lang="hr-HR" dirty="0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073401" y="3393828"/>
            <a:ext cx="3189288" cy="2016125"/>
            <a:chOff x="981" y="1211"/>
            <a:chExt cx="2009" cy="1270"/>
          </a:xfrm>
        </p:grpSpPr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981" y="1211"/>
              <a:ext cx="2009" cy="1270"/>
              <a:chOff x="981" y="1211"/>
              <a:chExt cx="2009" cy="1270"/>
            </a:xfrm>
          </p:grpSpPr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1720" y="1211"/>
                <a:ext cx="1270" cy="12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hr-HR"/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981" y="1379"/>
                <a:ext cx="998" cy="99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hr-HR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1457" y="1854"/>
                <a:ext cx="45" cy="4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endParaRPr lang="hr-HR" altLang="sr-Latn-RS">
                  <a:solidFill>
                    <a:srgbClr val="FF3300"/>
                  </a:solidFill>
                  <a:latin typeface="Verdana" pitchFamily="34" charset="0"/>
                </a:endParaRPr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2343" y="1847"/>
                <a:ext cx="45" cy="4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endParaRPr lang="hr-HR" altLang="sr-Latn-RS">
                  <a:solidFill>
                    <a:srgbClr val="FF3300"/>
                  </a:solidFill>
                  <a:latin typeface="Verdana" pitchFamily="34" charset="0"/>
                </a:endParaRPr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1818" y="2201"/>
                <a:ext cx="45" cy="4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endParaRPr lang="hr-HR" altLang="sr-Latn-RS">
                  <a:solidFill>
                    <a:srgbClr val="FF3300"/>
                  </a:solidFill>
                  <a:latin typeface="Verdana" pitchFamily="34" charset="0"/>
                </a:endParaRPr>
              </a:p>
            </p:txBody>
          </p:sp>
          <p:sp>
            <p:nvSpPr>
              <p:cNvPr id="27" name="Text Box 15"/>
              <p:cNvSpPr txBox="1">
                <a:spLocks noChangeArrowheads="1"/>
              </p:cNvSpPr>
              <p:nvPr/>
            </p:nvSpPr>
            <p:spPr bwMode="auto">
              <a:xfrm>
                <a:off x="1344" y="1878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hr-HR" altLang="sr-Latn-RS">
                    <a:latin typeface="Verdana" pitchFamily="34" charset="0"/>
                  </a:rPr>
                  <a:t>S</a:t>
                </a:r>
                <a:r>
                  <a:rPr lang="hr-HR" altLang="sr-Latn-RS" baseline="-25000">
                    <a:latin typeface="Verdana" pitchFamily="34" charset="0"/>
                  </a:rPr>
                  <a:t>1</a:t>
                </a:r>
                <a:r>
                  <a:rPr lang="hr-HR" altLang="sr-Latn-RS">
                    <a:latin typeface="Verdana" pitchFamily="34" charset="0"/>
                  </a:rPr>
                  <a:t> </a:t>
                </a:r>
                <a:endParaRPr lang="en-US" altLang="sr-Latn-RS">
                  <a:latin typeface="Verdana" pitchFamily="34" charset="0"/>
                </a:endParaRPr>
              </a:p>
            </p:txBody>
          </p:sp>
          <p:sp>
            <p:nvSpPr>
              <p:cNvPr id="28" name="Text Box 16"/>
              <p:cNvSpPr txBox="1">
                <a:spLocks noChangeArrowheads="1"/>
              </p:cNvSpPr>
              <p:nvPr/>
            </p:nvSpPr>
            <p:spPr bwMode="auto">
              <a:xfrm>
                <a:off x="2211" y="1888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hr-HR" altLang="sr-Latn-RS">
                    <a:latin typeface="Verdana" pitchFamily="34" charset="0"/>
                  </a:rPr>
                  <a:t>S</a:t>
                </a:r>
                <a:r>
                  <a:rPr lang="hr-HR" altLang="sr-Latn-RS" baseline="-25000">
                    <a:latin typeface="Verdana" pitchFamily="34" charset="0"/>
                  </a:rPr>
                  <a:t>2</a:t>
                </a:r>
                <a:r>
                  <a:rPr lang="hr-HR" altLang="sr-Latn-RS">
                    <a:latin typeface="Verdana" pitchFamily="34" charset="0"/>
                  </a:rPr>
                  <a:t> </a:t>
                </a:r>
                <a:endParaRPr lang="en-US" altLang="sr-Latn-RS">
                  <a:latin typeface="Verdana" pitchFamily="34" charset="0"/>
                </a:endParaRPr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1804" y="1484"/>
                <a:ext cx="45" cy="4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endParaRPr lang="hr-HR" altLang="sr-Latn-RS">
                  <a:solidFill>
                    <a:srgbClr val="FF33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1506" y="187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hr-HR"/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1733" y="1869"/>
                <a:ext cx="6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hr-HR"/>
              </a:p>
            </p:txBody>
          </p:sp>
        </p:grp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1476" y="1626"/>
              <a:ext cx="2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-HR" altLang="sr-Latn-RS">
                  <a:latin typeface="Verdana" pitchFamily="34" charset="0"/>
                </a:rPr>
                <a:t>r</a:t>
              </a:r>
              <a:r>
                <a:rPr lang="hr-HR" altLang="sr-Latn-RS" baseline="-25000">
                  <a:latin typeface="Verdana" pitchFamily="34" charset="0"/>
                </a:rPr>
                <a:t>1</a:t>
              </a:r>
              <a:endParaRPr lang="en-US" altLang="sr-Latn-RS" baseline="-25000">
                <a:latin typeface="Verdana" pitchFamily="34" charset="0"/>
              </a:endParaRPr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2046" y="1626"/>
              <a:ext cx="2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-HR" altLang="sr-Latn-RS" dirty="0">
                  <a:latin typeface="Verdana" pitchFamily="34" charset="0"/>
                </a:rPr>
                <a:t>r</a:t>
              </a:r>
              <a:r>
                <a:rPr lang="hr-HR" altLang="sr-Latn-RS" baseline="-25000" dirty="0">
                  <a:latin typeface="Verdana" pitchFamily="34" charset="0"/>
                </a:rPr>
                <a:t>2</a:t>
              </a:r>
              <a:endParaRPr lang="en-US" altLang="sr-Latn-RS" baseline="-25000" dirty="0"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654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u="sng" dirty="0" smtClean="0">
                <a:solidFill>
                  <a:srgbClr val="FF0000"/>
                </a:solidFill>
              </a:rPr>
              <a:t>Koncentrične kružnice </a:t>
            </a:r>
            <a:r>
              <a:rPr lang="hr-HR" dirty="0" smtClean="0"/>
              <a:t>su kružnice koje imaju zajedničko središte. Dio ravnine između takvih kružnica zovemo </a:t>
            </a:r>
            <a:r>
              <a:rPr lang="hr-HR" b="1" u="sng" dirty="0" smtClean="0">
                <a:solidFill>
                  <a:srgbClr val="FF0000"/>
                </a:solidFill>
              </a:rPr>
              <a:t>kružnim vijencem.</a:t>
            </a:r>
            <a:endParaRPr lang="hr-HR" b="1" u="sng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dirty="0"/>
              <a:t>Međusobni </a:t>
            </a:r>
            <a:r>
              <a:rPr lang="hr-HR" altLang="sr-Latn-RS" dirty="0" smtClean="0"/>
              <a:t>položaj </a:t>
            </a:r>
            <a:r>
              <a:rPr lang="hr-HR" altLang="sr-Latn-RS" dirty="0"/>
              <a:t>dviju kružnica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12975"/>
            <a:ext cx="3432793" cy="34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35" y="908720"/>
            <a:ext cx="2589878" cy="388197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Kružni vijenci susrećemo često u životu...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688" y="4648651"/>
            <a:ext cx="3529312" cy="2209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6" y="1167408"/>
            <a:ext cx="2195736" cy="3266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6" y="4388157"/>
            <a:ext cx="3286058" cy="2469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91" y="1762452"/>
            <a:ext cx="4329299" cy="2886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792" y="4648651"/>
            <a:ext cx="3498752" cy="233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2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124</TotalTime>
  <Words>172</Words>
  <Application>Microsoft Office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MEĐUSOBNI POLOŽAJ DVIJU KRUŽNICA</vt:lpstr>
      <vt:lpstr>Međusobni položaj dviju kružnica</vt:lpstr>
      <vt:lpstr>Međusobni položaj dviju kružnica</vt:lpstr>
      <vt:lpstr>Međusobni položaj dviju kružnica</vt:lpstr>
      <vt:lpstr>Međusobni položaj dviju kružnica</vt:lpstr>
      <vt:lpstr>Međusobni položaj dviju kružnica</vt:lpstr>
      <vt:lpstr>Međusobni položaj dviju kružnica</vt:lpstr>
      <vt:lpstr>Međusobni položaj dviju kružnica</vt:lpstr>
      <vt:lpstr>Kružni vijenci susrećemo često u životu...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MEĐUSOBNI POLOŽAJ DVIJU KRUŽNICA</dc:title>
  <dc:creator>Korisnik</dc:creator>
  <cp:lastModifiedBy>Korisnik</cp:lastModifiedBy>
  <cp:revision>11</cp:revision>
  <dcterms:created xsi:type="dcterms:W3CDTF">2017-02-21T18:19:07Z</dcterms:created>
  <dcterms:modified xsi:type="dcterms:W3CDTF">2017-02-21T20:24:53Z</dcterms:modified>
</cp:coreProperties>
</file>