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Stupac1</c:v>
                </c:pt>
              </c:strCache>
            </c:strRef>
          </c:tx>
          <c:invertIfNegative val="0"/>
          <c:cat>
            <c:strRef>
              <c:f>List1!$A$2:$A$7</c:f>
              <c:strCache>
                <c:ptCount val="6"/>
                <c:pt idx="0">
                  <c:v>Ronaldo</c:v>
                </c:pt>
                <c:pt idx="1">
                  <c:v>Messi</c:v>
                </c:pt>
                <c:pt idx="2">
                  <c:v>Pogba</c:v>
                </c:pt>
                <c:pt idx="3">
                  <c:v>Pjaca</c:v>
                </c:pt>
                <c:pt idx="4">
                  <c:v>Perišić</c:v>
                </c:pt>
                <c:pt idx="5">
                  <c:v>Modrić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</c:v>
                </c:pt>
                <c:pt idx="1">
                  <c:v>6</c:v>
                </c:pt>
                <c:pt idx="2">
                  <c:v>9</c:v>
                </c:pt>
                <c:pt idx="3">
                  <c:v>2</c:v>
                </c:pt>
                <c:pt idx="4">
                  <c:v>1</c:v>
                </c:pt>
                <c:pt idx="5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5945984"/>
        <c:axId val="21651840"/>
      </c:barChart>
      <c:catAx>
        <c:axId val="594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1651840"/>
        <c:crosses val="autoZero"/>
        <c:auto val="1"/>
        <c:lblAlgn val="ctr"/>
        <c:lblOffset val="100"/>
        <c:noMultiLvlLbl val="0"/>
      </c:catAx>
      <c:valAx>
        <c:axId val="21651840"/>
        <c:scaling>
          <c:orientation val="minMax"/>
          <c:max val="10"/>
          <c:min val="0"/>
        </c:scaling>
        <c:delete val="0"/>
        <c:axPos val="l"/>
        <c:majorGridlines/>
        <c:minorGridlines>
          <c:spPr>
            <a:ln>
              <a:noFill/>
            </a:ln>
          </c:spPr>
        </c:minorGridlines>
        <c:numFmt formatCode="#,##0" sourceLinked="0"/>
        <c:majorTickMark val="none"/>
        <c:minorTickMark val="none"/>
        <c:tickLblPos val="nextTo"/>
        <c:crossAx val="5945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r-Latn-R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FC396B2-E111-4F95-B1F1-AED3D3F98C0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85537EB-A2A6-441C-A887-47D1FEA88AE7}" type="datetimeFigureOut">
              <a:rPr lang="en-US" smtClean="0"/>
              <a:t>12/8/2016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687" y="31722"/>
            <a:ext cx="7543800" cy="2593975"/>
          </a:xfrm>
        </p:spPr>
        <p:txBody>
          <a:bodyPr/>
          <a:lstStyle/>
          <a:p>
            <a:r>
              <a:rPr lang="hr-HR" dirty="0" smtClean="0"/>
              <a:t>NAJDRAŽI NOGOMETAŠ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7504" y="404664"/>
            <a:ext cx="6461760" cy="1066800"/>
          </a:xfrm>
        </p:spPr>
        <p:txBody>
          <a:bodyPr/>
          <a:lstStyle/>
          <a:p>
            <a:r>
              <a:rPr lang="hr-HR" dirty="0" smtClean="0"/>
              <a:t>Lorena Marić 7.c</a:t>
            </a:r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996951"/>
            <a:ext cx="5994809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2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044728"/>
          </a:xfrm>
        </p:spPr>
        <p:txBody>
          <a:bodyPr/>
          <a:lstStyle/>
          <a:p>
            <a:r>
              <a:rPr lang="hr-HR" sz="2800" dirty="0" smtClean="0"/>
              <a:t>Pitala sam učenike 7.c razreda koji od ovih 10 nogometaša im je najdraži:</a:t>
            </a:r>
            <a:endParaRPr lang="en-US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99592" y="1844824"/>
            <a:ext cx="3456384" cy="4320480"/>
          </a:xfrm>
        </p:spPr>
        <p:txBody>
          <a:bodyPr>
            <a:normAutofit/>
          </a:bodyPr>
          <a:lstStyle/>
          <a:p>
            <a:pPr marL="582930" indent="-514350">
              <a:buAutoNum type="arabicPeriod"/>
            </a:pPr>
            <a:r>
              <a:rPr lang="hr-HR" dirty="0" err="1" smtClean="0"/>
              <a:t>Christiano</a:t>
            </a:r>
            <a:r>
              <a:rPr lang="hr-HR" dirty="0" smtClean="0"/>
              <a:t> Ronaldo</a:t>
            </a:r>
          </a:p>
          <a:p>
            <a:pPr marL="582930" indent="-514350">
              <a:buAutoNum type="arabicPeriod"/>
            </a:pPr>
            <a:r>
              <a:rPr lang="hr-HR" dirty="0" err="1" smtClean="0"/>
              <a:t>Lionel</a:t>
            </a:r>
            <a:r>
              <a:rPr lang="hr-HR" dirty="0" smtClean="0"/>
              <a:t> </a:t>
            </a:r>
            <a:r>
              <a:rPr lang="hr-HR" dirty="0" err="1" smtClean="0"/>
              <a:t>Messi</a:t>
            </a:r>
            <a:endParaRPr lang="hr-HR" dirty="0" smtClean="0"/>
          </a:p>
          <a:p>
            <a:pPr marL="582930" indent="-514350">
              <a:buAutoNum type="arabicPeriod"/>
            </a:pPr>
            <a:r>
              <a:rPr lang="hr-HR" dirty="0" err="1" smtClean="0"/>
              <a:t>Paul</a:t>
            </a:r>
            <a:r>
              <a:rPr lang="hr-HR" dirty="0" smtClean="0"/>
              <a:t> </a:t>
            </a:r>
            <a:r>
              <a:rPr lang="hr-HR" dirty="0" err="1" smtClean="0"/>
              <a:t>Labile</a:t>
            </a:r>
            <a:r>
              <a:rPr lang="hr-HR" dirty="0" smtClean="0"/>
              <a:t> </a:t>
            </a:r>
            <a:r>
              <a:rPr lang="hr-HR" dirty="0" err="1" smtClean="0"/>
              <a:t>Pogba</a:t>
            </a:r>
            <a:endParaRPr lang="hr-HR" dirty="0" smtClean="0"/>
          </a:p>
          <a:p>
            <a:pPr marL="582930" indent="-514350">
              <a:buAutoNum type="arabicPeriod"/>
            </a:pPr>
            <a:r>
              <a:rPr lang="hr-HR" dirty="0" err="1" smtClean="0"/>
              <a:t>Wayne</a:t>
            </a:r>
            <a:r>
              <a:rPr lang="hr-HR" dirty="0" smtClean="0"/>
              <a:t> </a:t>
            </a:r>
            <a:r>
              <a:rPr lang="hr-HR" dirty="0" err="1" smtClean="0"/>
              <a:t>Rooney</a:t>
            </a:r>
            <a:endParaRPr lang="hr-HR" dirty="0" smtClean="0"/>
          </a:p>
          <a:p>
            <a:pPr marL="582930" indent="-514350">
              <a:buAutoNum type="arabicPeriod"/>
            </a:pPr>
            <a:r>
              <a:rPr lang="hr-HR" dirty="0" smtClean="0"/>
              <a:t>Zlatan </a:t>
            </a:r>
            <a:r>
              <a:rPr lang="hr-HR" dirty="0" err="1" smtClean="0"/>
              <a:t>Ibrahimović</a:t>
            </a:r>
            <a:endParaRPr lang="hr-HR" dirty="0" smtClean="0"/>
          </a:p>
          <a:p>
            <a:pPr marL="582930" indent="-514350">
              <a:buAutoNum type="arabicPeriod"/>
            </a:pPr>
            <a:r>
              <a:rPr lang="hr-HR" dirty="0" smtClean="0"/>
              <a:t>Marko </a:t>
            </a:r>
            <a:r>
              <a:rPr lang="hr-HR" dirty="0" err="1" smtClean="0"/>
              <a:t>Pjaca</a:t>
            </a:r>
            <a:endParaRPr lang="hr-HR" dirty="0" smtClean="0"/>
          </a:p>
          <a:p>
            <a:pPr marL="582930" indent="-514350">
              <a:buAutoNum type="arabicPeriod"/>
            </a:pPr>
            <a:r>
              <a:rPr lang="hr-HR" dirty="0" smtClean="0"/>
              <a:t>Ivan </a:t>
            </a:r>
            <a:r>
              <a:rPr lang="hr-HR" dirty="0" err="1" smtClean="0"/>
              <a:t>Perišić</a:t>
            </a:r>
            <a:endParaRPr lang="hr-HR" dirty="0" smtClean="0"/>
          </a:p>
          <a:p>
            <a:pPr marL="582930" indent="-514350">
              <a:buAutoNum type="arabicPeriod"/>
            </a:pPr>
            <a:r>
              <a:rPr lang="hr-HR" dirty="0" smtClean="0"/>
              <a:t>Luka Modrić</a:t>
            </a:r>
          </a:p>
          <a:p>
            <a:pPr marL="582930" indent="-514350">
              <a:buAutoNum type="arabicPeriod"/>
            </a:pPr>
            <a:r>
              <a:rPr lang="hr-HR" dirty="0" smtClean="0"/>
              <a:t>Dario Srna</a:t>
            </a:r>
          </a:p>
          <a:p>
            <a:pPr marL="582930" indent="-514350">
              <a:buAutoNum type="arabicPeriod"/>
            </a:pPr>
            <a:r>
              <a:rPr lang="hr-HR" dirty="0" smtClean="0"/>
              <a:t>Mario </a:t>
            </a:r>
            <a:r>
              <a:rPr lang="hr-HR" dirty="0" err="1" smtClean="0"/>
              <a:t>Mandžukić</a:t>
            </a: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75809"/>
            <a:ext cx="3240360" cy="461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337168"/>
            <a:ext cx="4017640" cy="1224136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hr-HR" sz="3500" b="1" i="1" dirty="0" smtClean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hr-HR" sz="3500" b="1" i="1" dirty="0" err="1" smtClean="0">
                <a:solidFill>
                  <a:schemeClr val="accent6">
                    <a:lumMod val="75000"/>
                  </a:schemeClr>
                </a:solidFill>
              </a:rPr>
              <a:t>Christiano</a:t>
            </a:r>
            <a:r>
              <a:rPr lang="hr-HR" sz="3500" b="1" i="1" dirty="0" smtClean="0">
                <a:solidFill>
                  <a:schemeClr val="accent6">
                    <a:lumMod val="75000"/>
                  </a:schemeClr>
                </a:solidFill>
              </a:rPr>
              <a:t> Ronaldo </a:t>
            </a:r>
          </a:p>
          <a:p>
            <a:pPr marL="68580" indent="0">
              <a:buNone/>
            </a:pPr>
            <a:r>
              <a:rPr lang="hr-HR" dirty="0" smtClean="0"/>
              <a:t>- </a:t>
            </a:r>
            <a:r>
              <a:rPr lang="hr-HR" dirty="0" err="1" smtClean="0"/>
              <a:t>Beata</a:t>
            </a:r>
            <a:r>
              <a:rPr lang="hr-HR" dirty="0" smtClean="0"/>
              <a:t> </a:t>
            </a:r>
            <a:r>
              <a:rPr lang="hr-HR" dirty="0" err="1" smtClean="0"/>
              <a:t>Mučić</a:t>
            </a:r>
            <a:endParaRPr lang="en-US" dirty="0"/>
          </a:p>
        </p:txBody>
      </p:sp>
      <p:sp>
        <p:nvSpPr>
          <p:cNvPr id="4" name="TekstniOkvir 3"/>
          <p:cNvSpPr txBox="1"/>
          <p:nvPr/>
        </p:nvSpPr>
        <p:spPr>
          <a:xfrm>
            <a:off x="611560" y="1551484"/>
            <a:ext cx="30963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hr-HR" sz="3000" b="1" i="1" dirty="0" err="1" smtClean="0">
                <a:solidFill>
                  <a:schemeClr val="accent6">
                    <a:lumMod val="75000"/>
                  </a:schemeClr>
                </a:solidFill>
              </a:rPr>
              <a:t>Lionel</a:t>
            </a:r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3000" b="1" i="1" dirty="0" err="1" smtClean="0">
                <a:solidFill>
                  <a:schemeClr val="accent6">
                    <a:lumMod val="75000"/>
                  </a:schemeClr>
                </a:solidFill>
              </a:rPr>
              <a:t>Messi</a:t>
            </a:r>
            <a:endParaRPr lang="hr-HR" sz="3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hr-HR" sz="3000" dirty="0" smtClean="0"/>
              <a:t>Juraj </a:t>
            </a:r>
            <a:r>
              <a:rPr lang="hr-HR" sz="3000" dirty="0" err="1" smtClean="0"/>
              <a:t>Čižić</a:t>
            </a:r>
            <a:endParaRPr lang="hr-HR" sz="3000" dirty="0" smtClean="0"/>
          </a:p>
          <a:p>
            <a:pPr marL="457200" indent="-457200">
              <a:buFontTx/>
              <a:buChar char="-"/>
            </a:pPr>
            <a:r>
              <a:rPr lang="hr-HR" sz="3000" dirty="0" smtClean="0"/>
              <a:t>Karlo </a:t>
            </a:r>
            <a:r>
              <a:rPr lang="hr-HR" sz="3000" dirty="0" err="1" smtClean="0"/>
              <a:t>Cavor</a:t>
            </a:r>
            <a:endParaRPr lang="hr-HR" sz="3000" dirty="0" smtClean="0"/>
          </a:p>
          <a:p>
            <a:pPr marL="457200" indent="-457200">
              <a:buFontTx/>
              <a:buChar char="-"/>
            </a:pPr>
            <a:r>
              <a:rPr lang="hr-HR" sz="3000" dirty="0" smtClean="0"/>
              <a:t>Vito </a:t>
            </a:r>
            <a:r>
              <a:rPr lang="hr-HR" sz="3000" dirty="0" err="1" smtClean="0"/>
              <a:t>Škrinjarić</a:t>
            </a:r>
            <a:endParaRPr lang="hr-HR" sz="3000" dirty="0" smtClean="0"/>
          </a:p>
          <a:p>
            <a:pPr marL="457200" indent="-457200">
              <a:buFontTx/>
              <a:buChar char="-"/>
            </a:pPr>
            <a:r>
              <a:rPr lang="hr-HR" sz="3000" dirty="0" smtClean="0"/>
              <a:t>Noa </a:t>
            </a:r>
            <a:r>
              <a:rPr lang="hr-HR" sz="3000" dirty="0" err="1" smtClean="0"/>
              <a:t>Lampić</a:t>
            </a:r>
            <a:endParaRPr lang="hr-HR" sz="3000" dirty="0" smtClean="0"/>
          </a:p>
          <a:p>
            <a:pPr marL="457200" indent="-457200">
              <a:buFontTx/>
              <a:buChar char="-"/>
            </a:pPr>
            <a:r>
              <a:rPr lang="hr-HR" sz="3000" dirty="0" smtClean="0"/>
              <a:t>Mihael Grgić</a:t>
            </a:r>
          </a:p>
          <a:p>
            <a:pPr marL="457200" indent="-457200">
              <a:buFontTx/>
              <a:buChar char="-"/>
            </a:pPr>
            <a:r>
              <a:rPr lang="hr-HR" sz="3000" dirty="0" smtClean="0"/>
              <a:t>Mila Ćurko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4882976" y="327320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i="1" dirty="0" smtClean="0">
                <a:solidFill>
                  <a:schemeClr val="accent6">
                    <a:lumMod val="75000"/>
                  </a:schemeClr>
                </a:solidFill>
              </a:rPr>
              <a:t>3.</a:t>
            </a:r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3000" b="1" i="1" dirty="0" err="1" smtClean="0">
                <a:solidFill>
                  <a:schemeClr val="accent6">
                    <a:lumMod val="75000"/>
                  </a:schemeClr>
                </a:solidFill>
              </a:rPr>
              <a:t>Paul</a:t>
            </a:r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3000" b="1" i="1" dirty="0" err="1" smtClean="0">
                <a:solidFill>
                  <a:schemeClr val="accent6">
                    <a:lumMod val="75000"/>
                  </a:schemeClr>
                </a:solidFill>
              </a:rPr>
              <a:t>Labile</a:t>
            </a:r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3000" b="1" i="1" dirty="0" err="1" smtClean="0">
                <a:solidFill>
                  <a:schemeClr val="accent6">
                    <a:lumMod val="75000"/>
                  </a:schemeClr>
                </a:solidFill>
              </a:rPr>
              <a:t>Pogba</a:t>
            </a:r>
            <a:endParaRPr lang="hr-HR" sz="3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hr-HR" sz="2600" dirty="0" smtClean="0"/>
              <a:t>Marko Srića</a:t>
            </a:r>
          </a:p>
          <a:p>
            <a:pPr marL="457200" indent="-457200">
              <a:buFontTx/>
              <a:buChar char="-"/>
            </a:pPr>
            <a:r>
              <a:rPr lang="hr-HR" sz="2600" dirty="0" err="1" smtClean="0"/>
              <a:t>Max</a:t>
            </a:r>
            <a:r>
              <a:rPr lang="hr-HR" sz="2600" dirty="0" smtClean="0"/>
              <a:t> Galić</a:t>
            </a:r>
          </a:p>
          <a:p>
            <a:pPr marL="457200" indent="-457200">
              <a:buFontTx/>
              <a:buChar char="-"/>
            </a:pPr>
            <a:r>
              <a:rPr lang="hr-HR" sz="2600" dirty="0" smtClean="0"/>
              <a:t>Tara </a:t>
            </a:r>
            <a:r>
              <a:rPr lang="hr-HR" sz="2600" dirty="0" err="1" smtClean="0"/>
              <a:t>Kapuralić</a:t>
            </a:r>
            <a:endParaRPr lang="hr-HR" sz="2600" dirty="0" smtClean="0"/>
          </a:p>
          <a:p>
            <a:pPr marL="457200" indent="-457200">
              <a:buFontTx/>
              <a:buChar char="-"/>
            </a:pPr>
            <a:r>
              <a:rPr lang="hr-HR" sz="2600" dirty="0" smtClean="0"/>
              <a:t>Tea Kos-</a:t>
            </a:r>
            <a:r>
              <a:rPr lang="hr-HR" sz="2600" dirty="0" err="1" smtClean="0"/>
              <a:t>Šrajbek</a:t>
            </a:r>
            <a:endParaRPr lang="hr-HR" sz="2600" dirty="0" smtClean="0"/>
          </a:p>
          <a:p>
            <a:pPr marL="457200" indent="-457200">
              <a:buFontTx/>
              <a:buChar char="-"/>
            </a:pPr>
            <a:r>
              <a:rPr lang="hr-HR" sz="2600" dirty="0" err="1" smtClean="0"/>
              <a:t>Jona</a:t>
            </a:r>
            <a:r>
              <a:rPr lang="hr-HR" sz="2600" dirty="0" smtClean="0"/>
              <a:t> Tomić</a:t>
            </a:r>
          </a:p>
          <a:p>
            <a:pPr marL="457200" indent="-457200">
              <a:buFontTx/>
              <a:buChar char="-"/>
            </a:pPr>
            <a:r>
              <a:rPr lang="hr-HR" sz="2600" dirty="0" smtClean="0"/>
              <a:t>Lorena Marić</a:t>
            </a:r>
          </a:p>
          <a:p>
            <a:pPr marL="457200" indent="-457200">
              <a:buFontTx/>
              <a:buChar char="-"/>
            </a:pPr>
            <a:r>
              <a:rPr lang="hr-HR" sz="2600" dirty="0" smtClean="0"/>
              <a:t>Jan </a:t>
            </a:r>
            <a:r>
              <a:rPr lang="hr-HR" sz="2600" dirty="0" err="1" smtClean="0"/>
              <a:t>Jedvaj</a:t>
            </a:r>
            <a:endParaRPr lang="hr-HR" sz="2600" dirty="0" smtClean="0"/>
          </a:p>
          <a:p>
            <a:pPr marL="457200" indent="-457200">
              <a:buFontTx/>
              <a:buChar char="-"/>
            </a:pPr>
            <a:r>
              <a:rPr lang="hr-HR" sz="2600" dirty="0" smtClean="0"/>
              <a:t>Anja Blažević</a:t>
            </a:r>
          </a:p>
          <a:p>
            <a:pPr marL="457200" indent="-457200">
              <a:buFontTx/>
              <a:buChar char="-"/>
            </a:pPr>
            <a:r>
              <a:rPr lang="hr-HR" sz="2600" dirty="0" smtClean="0"/>
              <a:t>Nika Borović</a:t>
            </a:r>
            <a:endParaRPr lang="en-US" sz="2600" dirty="0"/>
          </a:p>
        </p:txBody>
      </p:sp>
      <p:sp>
        <p:nvSpPr>
          <p:cNvPr id="7" name="TekstniOkvir 6"/>
          <p:cNvSpPr txBox="1"/>
          <p:nvPr/>
        </p:nvSpPr>
        <p:spPr>
          <a:xfrm>
            <a:off x="4914056" y="5077665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i="1" dirty="0" smtClean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Marko </a:t>
            </a:r>
            <a:r>
              <a:rPr lang="hr-HR" sz="3000" b="1" i="1" dirty="0" err="1" smtClean="0">
                <a:solidFill>
                  <a:schemeClr val="accent6">
                    <a:lumMod val="75000"/>
                  </a:schemeClr>
                </a:solidFill>
              </a:rPr>
              <a:t>Pjaca</a:t>
            </a:r>
            <a:endParaRPr lang="hr-HR" sz="3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2600" dirty="0" smtClean="0"/>
              <a:t>- </a:t>
            </a:r>
            <a:r>
              <a:rPr lang="hr-HR" sz="2600" dirty="0" err="1" smtClean="0"/>
              <a:t>Fran</a:t>
            </a:r>
            <a:r>
              <a:rPr lang="hr-HR" sz="2600" dirty="0" smtClean="0"/>
              <a:t> Vrančić</a:t>
            </a:r>
          </a:p>
          <a:p>
            <a:r>
              <a:rPr lang="hr-HR" sz="2600" dirty="0" smtClean="0"/>
              <a:t>- </a:t>
            </a:r>
            <a:r>
              <a:rPr lang="hr-HR" sz="2600" dirty="0" err="1" smtClean="0"/>
              <a:t>Patricia</a:t>
            </a:r>
            <a:r>
              <a:rPr lang="hr-HR" sz="2600" dirty="0" smtClean="0"/>
              <a:t> Jelinić</a:t>
            </a:r>
            <a:endParaRPr lang="en-US" sz="2600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4981490"/>
            <a:ext cx="1872208" cy="175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11560" y="40466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i="1" dirty="0" smtClean="0">
                <a:solidFill>
                  <a:schemeClr val="accent6">
                    <a:lumMod val="75000"/>
                  </a:schemeClr>
                </a:solidFill>
              </a:rPr>
              <a:t>7. </a:t>
            </a:r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Ivan </a:t>
            </a:r>
            <a:r>
              <a:rPr lang="hr-HR" sz="3000" b="1" i="1" dirty="0" err="1" smtClean="0">
                <a:solidFill>
                  <a:schemeClr val="accent6">
                    <a:lumMod val="75000"/>
                  </a:schemeClr>
                </a:solidFill>
              </a:rPr>
              <a:t>Perišić</a:t>
            </a:r>
            <a:endParaRPr lang="hr-HR" sz="3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2600" dirty="0" smtClean="0"/>
              <a:t>- Mirta Novak</a:t>
            </a:r>
            <a:endParaRPr lang="en-US" sz="2600" dirty="0"/>
          </a:p>
        </p:txBody>
      </p:sp>
      <p:sp>
        <p:nvSpPr>
          <p:cNvPr id="3" name="TekstniOkvir 2"/>
          <p:cNvSpPr txBox="1"/>
          <p:nvPr/>
        </p:nvSpPr>
        <p:spPr>
          <a:xfrm>
            <a:off x="601332" y="1484783"/>
            <a:ext cx="288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b="1" i="1" dirty="0" smtClean="0">
                <a:solidFill>
                  <a:schemeClr val="accent6">
                    <a:lumMod val="75000"/>
                  </a:schemeClr>
                </a:solidFill>
              </a:rPr>
              <a:t>8. </a:t>
            </a:r>
            <a:r>
              <a:rPr lang="hr-HR" sz="3000" b="1" i="1" dirty="0" smtClean="0">
                <a:solidFill>
                  <a:schemeClr val="accent6">
                    <a:lumMod val="75000"/>
                  </a:schemeClr>
                </a:solidFill>
              </a:rPr>
              <a:t>Luka Modrić</a:t>
            </a:r>
          </a:p>
          <a:p>
            <a:pPr marL="457200" indent="-457200">
              <a:buFontTx/>
              <a:buChar char="-"/>
            </a:pPr>
            <a:r>
              <a:rPr lang="hr-HR" sz="2600" dirty="0" smtClean="0"/>
              <a:t>Janko </a:t>
            </a:r>
            <a:r>
              <a:rPr lang="hr-HR" sz="2600" dirty="0" err="1" smtClean="0"/>
              <a:t>Sobota</a:t>
            </a:r>
            <a:endParaRPr lang="hr-HR" sz="2600" dirty="0" smtClean="0"/>
          </a:p>
          <a:p>
            <a:pPr marL="457200" indent="-457200">
              <a:buFontTx/>
              <a:buChar char="-"/>
            </a:pPr>
            <a:r>
              <a:rPr lang="hr-HR" sz="2600" dirty="0" smtClean="0"/>
              <a:t>Lovro Zovko</a:t>
            </a:r>
          </a:p>
          <a:p>
            <a:pPr marL="457200" indent="-457200">
              <a:buFontTx/>
              <a:buChar char="-"/>
            </a:pPr>
            <a:r>
              <a:rPr lang="hr-HR" sz="2600" dirty="0" smtClean="0"/>
              <a:t>Roberta Prpić</a:t>
            </a:r>
          </a:p>
          <a:p>
            <a:pPr marL="457200" indent="-457200">
              <a:buFontTx/>
              <a:buChar char="-"/>
            </a:pPr>
            <a:r>
              <a:rPr lang="hr-HR" sz="2600" dirty="0" err="1" smtClean="0"/>
              <a:t>Livia</a:t>
            </a:r>
            <a:r>
              <a:rPr lang="hr-HR" sz="2600" dirty="0" smtClean="0"/>
              <a:t> Puškar</a:t>
            </a:r>
          </a:p>
          <a:p>
            <a:pPr marL="457200" indent="-457200">
              <a:buFontTx/>
              <a:buChar char="-"/>
            </a:pPr>
            <a:r>
              <a:rPr lang="hr-HR" sz="2600" dirty="0" smtClean="0"/>
              <a:t>Patrik </a:t>
            </a:r>
            <a:r>
              <a:rPr lang="hr-HR" sz="2600" dirty="0" err="1" smtClean="0"/>
              <a:t>Bručić</a:t>
            </a:r>
            <a:endParaRPr lang="hr-HR" sz="2600" dirty="0" smtClean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14944"/>
            <a:ext cx="6984776" cy="24608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5"/>
          <a:stretch/>
        </p:blipFill>
        <p:spPr>
          <a:xfrm>
            <a:off x="3347865" y="476978"/>
            <a:ext cx="4536504" cy="33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kon 2"/>
          <p:cNvGraphicFramePr/>
          <p:nvPr>
            <p:extLst>
              <p:ext uri="{D42A27DB-BD31-4B8C-83A1-F6EECF244321}">
                <p14:modId xmlns:p14="http://schemas.microsoft.com/office/powerpoint/2010/main" val="1914587592"/>
              </p:ext>
            </p:extLst>
          </p:nvPr>
        </p:nvGraphicFramePr>
        <p:xfrm>
          <a:off x="14436" y="692696"/>
          <a:ext cx="8280920" cy="6134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35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 smtClean="0"/>
              <a:t>Paul</a:t>
            </a:r>
            <a:r>
              <a:rPr lang="hr-HR" dirty="0" smtClean="0"/>
              <a:t> </a:t>
            </a:r>
            <a:r>
              <a:rPr lang="hr-HR" dirty="0" err="1" smtClean="0"/>
              <a:t>Labile</a:t>
            </a:r>
            <a:r>
              <a:rPr lang="hr-HR" dirty="0" smtClean="0"/>
              <a:t> </a:t>
            </a:r>
            <a:r>
              <a:rPr lang="hr-HR" dirty="0" err="1" smtClean="0"/>
              <a:t>Pogba</a:t>
            </a:r>
            <a:r>
              <a:rPr lang="hr-HR" dirty="0" smtClean="0"/>
              <a:t/>
            </a:r>
            <a:br>
              <a:rPr lang="hr-HR" dirty="0" smtClean="0"/>
            </a:br>
            <a:endParaRPr lang="en-US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89569"/>
            <a:ext cx="3581400" cy="4572000"/>
          </a:xfrm>
        </p:spPr>
      </p:pic>
      <p:sp>
        <p:nvSpPr>
          <p:cNvPr id="5" name="TekstniOkvir 4"/>
          <p:cNvSpPr txBox="1"/>
          <p:nvPr/>
        </p:nvSpPr>
        <p:spPr>
          <a:xfrm>
            <a:off x="4788024" y="1628800"/>
            <a:ext cx="34563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 err="1" smtClean="0"/>
              <a:t>Paul</a:t>
            </a:r>
            <a:r>
              <a:rPr lang="hr-HR" sz="2600" dirty="0" smtClean="0"/>
              <a:t> </a:t>
            </a:r>
            <a:r>
              <a:rPr lang="hr-HR" sz="2600" dirty="0" err="1" smtClean="0"/>
              <a:t>Labile</a:t>
            </a:r>
            <a:r>
              <a:rPr lang="hr-HR" sz="2600" dirty="0" smtClean="0"/>
              <a:t> </a:t>
            </a:r>
            <a:r>
              <a:rPr lang="hr-HR" sz="2600" dirty="0" err="1" smtClean="0"/>
              <a:t>Pogba</a:t>
            </a:r>
            <a:r>
              <a:rPr lang="hr-HR" sz="2600" dirty="0" smtClean="0"/>
              <a:t> rođen je 15. Ožujka 1993. u Francuskoj.</a:t>
            </a:r>
          </a:p>
          <a:p>
            <a:r>
              <a:rPr lang="hr-HR" sz="2600" dirty="0" smtClean="0"/>
              <a:t>Svoju karijeru započeo je 2009. u Manchester </a:t>
            </a:r>
            <a:r>
              <a:rPr lang="hr-HR" sz="2600" dirty="0" err="1" smtClean="0"/>
              <a:t>Unitedu</a:t>
            </a:r>
            <a:r>
              <a:rPr lang="hr-HR" sz="2600" dirty="0" smtClean="0"/>
              <a:t>, no 2012. pridružio se talijanskom klubu </a:t>
            </a:r>
            <a:r>
              <a:rPr lang="hr-HR" sz="2600" dirty="0" err="1" smtClean="0"/>
              <a:t>Juventusu</a:t>
            </a:r>
            <a:r>
              <a:rPr lang="hr-HR" sz="2600" dirty="0" smtClean="0"/>
              <a:t>, kojemu je pomogao osvojiti više od osam naslova.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21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1" y="188640"/>
            <a:ext cx="4452495" cy="172819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05064"/>
            <a:ext cx="4004296" cy="2511921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5004048" y="188787"/>
            <a:ext cx="3284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 smtClean="0"/>
              <a:t>Paul</a:t>
            </a:r>
            <a:r>
              <a:rPr lang="hr-HR" sz="2800" dirty="0" smtClean="0"/>
              <a:t> </a:t>
            </a:r>
            <a:r>
              <a:rPr lang="hr-HR" sz="2800" dirty="0" err="1" smtClean="0"/>
              <a:t>Pogba</a:t>
            </a:r>
            <a:r>
              <a:rPr lang="hr-HR" sz="2800" dirty="0" smtClean="0"/>
              <a:t> je u Premijer ligi zabio 2 gola, a u Europskom Prvenstvu 1. </a:t>
            </a:r>
            <a:endParaRPr lang="en-US" sz="2800" dirty="0"/>
          </a:p>
        </p:txBody>
      </p:sp>
      <p:sp>
        <p:nvSpPr>
          <p:cNvPr id="11" name="TekstniOkvir 10"/>
          <p:cNvSpPr txBox="1"/>
          <p:nvPr/>
        </p:nvSpPr>
        <p:spPr>
          <a:xfrm>
            <a:off x="0" y="2132856"/>
            <a:ext cx="83529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smtClean="0"/>
              <a:t>Igrajući kao veznik, u svom životu zabio je preko 60 golova od kojih su 27 bili penali. Poznat je po svojem </a:t>
            </a:r>
            <a:r>
              <a:rPr lang="hr-HR" sz="2800" dirty="0" err="1" smtClean="0"/>
              <a:t>dribljanju</a:t>
            </a:r>
            <a:r>
              <a:rPr lang="hr-HR" sz="2800" dirty="0"/>
              <a:t> </a:t>
            </a:r>
            <a:r>
              <a:rPr lang="hr-HR" sz="2800" dirty="0" smtClean="0"/>
              <a:t>i visokim loptama.</a:t>
            </a:r>
            <a:endParaRPr lang="en-US" sz="2800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3905322" cy="25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Relativna frekvencija</a:t>
            </a:r>
            <a:endParaRPr lang="en-US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252329"/>
              </p:ext>
            </p:extLst>
          </p:nvPr>
        </p:nvGraphicFramePr>
        <p:xfrm>
          <a:off x="683568" y="1484784"/>
          <a:ext cx="7272806" cy="217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894"/>
                <a:gridCol w="1234278"/>
                <a:gridCol w="1193536"/>
                <a:gridCol w="1193536"/>
                <a:gridCol w="1222435"/>
                <a:gridCol w="1152127"/>
              </a:tblGrid>
              <a:tr h="381020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Ronaldo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err="1" smtClean="0"/>
                        <a:t>Messi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err="1" smtClean="0"/>
                        <a:t>Pogba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err="1" smtClean="0"/>
                        <a:t>Pjaca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err="1" smtClean="0"/>
                        <a:t>Perišić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Modrić</a:t>
                      </a:r>
                      <a:endParaRPr lang="en-US" dirty="0"/>
                    </a:p>
                  </a:txBody>
                  <a:tcPr/>
                </a:tc>
              </a:tr>
              <a:tr h="378283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661995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1/24=1:24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6/24=6:24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9/24=9:24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2/24=2:24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1/24=1:24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5/24=5:24</a:t>
                      </a:r>
                      <a:endParaRPr lang="en-US" dirty="0"/>
                    </a:p>
                  </a:txBody>
                  <a:tcPr/>
                </a:tc>
              </a:tr>
              <a:tr h="378283"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0.042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0.375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0.083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0.042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0.208</a:t>
                      </a:r>
                      <a:endParaRPr lang="en-US" dirty="0"/>
                    </a:p>
                  </a:txBody>
                  <a:tcPr/>
                </a:tc>
              </a:tr>
              <a:tr h="378283">
                <a:tc gridSpan="6"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0.042+0.25+0.375+0.083+0.042+0.208=1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kstniOkvir 2"/>
          <p:cNvSpPr txBox="1"/>
          <p:nvPr/>
        </p:nvSpPr>
        <p:spPr>
          <a:xfrm>
            <a:off x="971600" y="4155168"/>
            <a:ext cx="374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Ako je zbroj relativnih frekvencija 1, znamo da smo zadatak točno riješili.</a:t>
            </a:r>
            <a:endParaRPr lang="en-US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58" y="4155169"/>
            <a:ext cx="3304074" cy="20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90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18433"/>
            <a:ext cx="3258634" cy="183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sjednost">
  <a:themeElements>
    <a:clrScheme name="Susjednost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sjednost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271</TotalTime>
  <Words>246</Words>
  <Application>Microsoft Office PowerPoint</Application>
  <PresentationFormat>Prikaz na zaslonu (4:3)</PresentationFormat>
  <Paragraphs>75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0" baseType="lpstr">
      <vt:lpstr>Susjednost</vt:lpstr>
      <vt:lpstr>NAJDRAŽI NOGOMETAŠ</vt:lpstr>
      <vt:lpstr>Pitala sam učenike 7.c razreda koji od ovih 10 nogometaša im je najdraži:</vt:lpstr>
      <vt:lpstr>PowerPointova prezentacija</vt:lpstr>
      <vt:lpstr>PowerPointova prezentacija</vt:lpstr>
      <vt:lpstr>PowerPointova prezentacija</vt:lpstr>
      <vt:lpstr>Paul Labile Pogba </vt:lpstr>
      <vt:lpstr>PowerPointova prezentacija</vt:lpstr>
      <vt:lpstr>Relativna frekvencija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NAJDRAŽI NOGOMETAŠ</dc:title>
  <dc:creator>Lorena</dc:creator>
  <cp:lastModifiedBy>Korisnik</cp:lastModifiedBy>
  <cp:revision>31</cp:revision>
  <dcterms:created xsi:type="dcterms:W3CDTF">2016-12-04T16:50:43Z</dcterms:created>
  <dcterms:modified xsi:type="dcterms:W3CDTF">2016-12-08T13:11:20Z</dcterms:modified>
</cp:coreProperties>
</file>