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2"/>
  </p:notesMasterIdLst>
  <p:sldIdLst>
    <p:sldId id="259" r:id="rId2"/>
    <p:sldId id="257" r:id="rId3"/>
    <p:sldId id="258" r:id="rId4"/>
    <p:sldId id="260" r:id="rId5"/>
    <p:sldId id="261" r:id="rId6"/>
    <p:sldId id="267" r:id="rId7"/>
    <p:sldId id="266" r:id="rId8"/>
    <p:sldId id="264" r:id="rId9"/>
    <p:sldId id="268" r:id="rId10"/>
    <p:sldId id="265" r:id="rId1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434" autoAdjust="0"/>
  </p:normalViewPr>
  <p:slideViewPr>
    <p:cSldViewPr>
      <p:cViewPr varScale="1">
        <p:scale>
          <a:sx n="67" d="100"/>
          <a:sy n="67" d="100"/>
        </p:scale>
        <p:origin x="136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8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154347112860893E-2"/>
          <c:y val="0.18153652668416448"/>
          <c:w val="0.8876231955380578"/>
          <c:h val="0.43673720472440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JAZAVAC</c:v>
                </c:pt>
                <c:pt idx="1">
                  <c:v>JEDNOROG</c:v>
                </c:pt>
                <c:pt idx="2">
                  <c:v>VUK</c:v>
                </c:pt>
                <c:pt idx="3">
                  <c:v>TIGAR</c:v>
                </c:pt>
                <c:pt idx="4">
                  <c:v>PAS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75-4B04-B4EB-28156179E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1448896"/>
        <c:axId val="271446936"/>
      </c:barChart>
      <c:catAx>
        <c:axId val="271448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1446936"/>
        <c:crosses val="autoZero"/>
        <c:auto val="1"/>
        <c:lblAlgn val="ctr"/>
        <c:lblOffset val="100"/>
        <c:noMultiLvlLbl val="0"/>
      </c:catAx>
      <c:valAx>
        <c:axId val="271446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1448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JAZAVAC</c:v>
                </c:pt>
                <c:pt idx="1">
                  <c:v>JEDNOROG</c:v>
                </c:pt>
                <c:pt idx="2">
                  <c:v>VUK</c:v>
                </c:pt>
                <c:pt idx="3">
                  <c:v>TIGAR</c:v>
                </c:pt>
                <c:pt idx="4">
                  <c:v>PAS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16.36</c:v>
                </c:pt>
                <c:pt idx="1">
                  <c:v>32.72</c:v>
                </c:pt>
                <c:pt idx="2">
                  <c:v>65.44</c:v>
                </c:pt>
                <c:pt idx="3">
                  <c:v>114.52</c:v>
                </c:pt>
                <c:pt idx="4">
                  <c:v>130.88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27-47B1-9074-0B006085D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26241-D2F3-491B-A016-18C3CEAA31DA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D2615-EF80-4518-952B-EDCE7ACB13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0850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D2615-EF80-4518-952B-EDCE7ACB13C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6646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D2615-EF80-4518-952B-EDCE7ACB13C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142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03A26C7-7C25-4A54-83C8-5BA5A06F8A4D}" type="datetimeFigureOut">
              <a:rPr lang="hr-HR" smtClean="0"/>
              <a:t>14.12.2016.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99B7008-6CD6-4B08-9C49-5E94EB82EE3B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Sibir" TargetMode="External"/><Relationship Id="rId2" Type="http://schemas.openxmlformats.org/officeDocument/2006/relationships/hyperlink" Target="https://hr.wikipedia.org/wiki/Ma%C4%8Dk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hr.wikipedia.org/wiki/Jugoisto%C4%8Dna_Azij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685801"/>
            <a:ext cx="8856984" cy="2959223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sz="4800" dirty="0" smtClean="0">
                <a:solidFill>
                  <a:srgbClr val="990099"/>
                </a:solidFill>
              </a:rPr>
              <a:t>PRIKAZIVANJE I ANALIZA PODATAKA !!</a:t>
            </a:r>
            <a:endParaRPr lang="hr-HR" sz="4800" dirty="0">
              <a:solidFill>
                <a:srgbClr val="9900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76056" y="6165304"/>
            <a:ext cx="3794760" cy="417984"/>
          </a:xfrm>
        </p:spPr>
        <p:txBody>
          <a:bodyPr/>
          <a:lstStyle/>
          <a:p>
            <a:r>
              <a:rPr lang="hr-HR" sz="1800" dirty="0" smtClean="0"/>
              <a:t>BY: Katarina Vladić i Maria Krnetić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46184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11760" y="2780928"/>
            <a:ext cx="5184576" cy="187220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sz="5400" dirty="0" smtClean="0"/>
              <a:t>DI  END</a:t>
            </a:r>
            <a:r>
              <a:rPr lang="hr-HR" sz="5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!!!!</a:t>
            </a:r>
            <a:endParaRPr lang="hr-HR"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8281">
            <a:off x="5964479" y="412879"/>
            <a:ext cx="2461624" cy="227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84">
            <a:off x="682488" y="4374775"/>
            <a:ext cx="2919677" cy="218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119">
            <a:off x="5687582" y="3876247"/>
            <a:ext cx="2703268" cy="240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000">
            <a:off x="151435" y="305148"/>
            <a:ext cx="2437362" cy="2437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299" y="1243846"/>
            <a:ext cx="25527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2" y="2204864"/>
            <a:ext cx="7983016" cy="2815207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sz="4800" dirty="0" smtClean="0">
                <a:solidFill>
                  <a:schemeClr val="tx2">
                    <a:lumMod val="50000"/>
                  </a:schemeClr>
                </a:solidFill>
              </a:rPr>
              <a:t>NAJDRAŽE</a:t>
            </a:r>
            <a:r>
              <a:rPr lang="hr-HR" sz="4800" dirty="0" smtClean="0"/>
              <a:t> </a:t>
            </a:r>
            <a:r>
              <a:rPr lang="hr-HR" sz="4800" dirty="0" smtClean="0">
                <a:solidFill>
                  <a:schemeClr val="tx2">
                    <a:lumMod val="50000"/>
                  </a:schemeClr>
                </a:solidFill>
              </a:rPr>
              <a:t>ŽIVOTINJE</a:t>
            </a:r>
            <a:endParaRPr lang="hr-HR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8297">
            <a:off x="3125639" y="4495749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198" y="4034067"/>
            <a:ext cx="2705100" cy="16859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18937">
            <a:off x="41269" y="351271"/>
            <a:ext cx="3946757" cy="1712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502" y="1695450"/>
            <a:ext cx="2295598" cy="1430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23659">
            <a:off x="238506" y="4410075"/>
            <a:ext cx="2466975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162" y="980728"/>
            <a:ext cx="2634308" cy="1973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945" y="5650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00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100811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sz="4800" dirty="0" smtClean="0"/>
              <a:t>TO SU:</a:t>
            </a:r>
            <a:endParaRPr lang="hr-HR" sz="4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4077072"/>
            <a:ext cx="7997512" cy="864096"/>
          </a:xfrm>
        </p:spPr>
        <p:txBody>
          <a:bodyPr/>
          <a:lstStyle/>
          <a:p>
            <a:r>
              <a:rPr lang="hr-HR" sz="3200" dirty="0" smtClean="0"/>
              <a:t>JAZAVAC: 1     </a:t>
            </a:r>
            <a:r>
              <a:rPr lang="hr-HR" sz="3200" dirty="0" smtClean="0">
                <a:solidFill>
                  <a:srgbClr val="FF0000"/>
                </a:solidFill>
              </a:rPr>
              <a:t>4.5%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JEDNOROG: 2    </a:t>
            </a:r>
            <a:r>
              <a:rPr lang="hr-HR" sz="3200" dirty="0" smtClean="0">
                <a:solidFill>
                  <a:srgbClr val="FF0000"/>
                </a:solidFill>
              </a:rPr>
              <a:t>9%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VUK: 4               </a:t>
            </a:r>
            <a:r>
              <a:rPr lang="hr-HR" sz="3200" dirty="0" smtClean="0">
                <a:solidFill>
                  <a:srgbClr val="FF0000"/>
                </a:solidFill>
              </a:rPr>
              <a:t>18%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TIGAR: 7           </a:t>
            </a:r>
            <a:r>
              <a:rPr lang="hr-HR" sz="3200" dirty="0" smtClean="0">
                <a:solidFill>
                  <a:srgbClr val="FF0000"/>
                </a:solidFill>
              </a:rPr>
              <a:t>32%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PAS: 8                </a:t>
            </a:r>
            <a:r>
              <a:rPr lang="hr-HR" sz="3200" dirty="0" smtClean="0">
                <a:solidFill>
                  <a:srgbClr val="FF0000"/>
                </a:solidFill>
              </a:rPr>
              <a:t>36%</a:t>
            </a:r>
            <a:endParaRPr lang="hr-H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022771"/>
              </p:ext>
            </p:extLst>
          </p:nvPr>
        </p:nvGraphicFramePr>
        <p:xfrm>
          <a:off x="539552" y="1484784"/>
          <a:ext cx="8208912" cy="4802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2108" y="570384"/>
            <a:ext cx="7543800" cy="914400"/>
          </a:xfrm>
        </p:spPr>
        <p:txBody>
          <a:bodyPr/>
          <a:lstStyle/>
          <a:p>
            <a:r>
              <a:rPr lang="hr-HR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STUPČASTI DIJAGRAM NAJDRAŽIH ŽIVOTINJA 7.a</a:t>
            </a:r>
            <a:endParaRPr lang="hr-HR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20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078498"/>
              </p:ext>
            </p:extLst>
          </p:nvPr>
        </p:nvGraphicFramePr>
        <p:xfrm>
          <a:off x="179512" y="1916832"/>
          <a:ext cx="8569325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25017"/>
            <a:ext cx="7543800" cy="914400"/>
          </a:xfrm>
        </p:spPr>
        <p:txBody>
          <a:bodyPr/>
          <a:lstStyle/>
          <a:p>
            <a:r>
              <a:rPr lang="hr-H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KRUŽNI DIJAGRAM </a:t>
            </a:r>
            <a:endParaRPr lang="hr-H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1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5926"/>
            <a:ext cx="7762056" cy="2167135"/>
          </a:xfrm>
        </p:spPr>
        <p:txBody>
          <a:bodyPr>
            <a:normAutofit fontScale="25000" lnSpcReduction="20000"/>
          </a:bodyPr>
          <a:lstStyle/>
          <a:p>
            <a:pPr marL="18288" indent="0">
              <a:buNone/>
            </a:pPr>
            <a:r>
              <a:rPr lang="hr-HR" sz="19200" dirty="0" smtClean="0"/>
              <a:t>PAS:</a:t>
            </a:r>
          </a:p>
          <a:p>
            <a:pPr marL="18288" indent="0">
              <a:buNone/>
            </a:pPr>
            <a:endParaRPr lang="hr-HR" sz="19200" dirty="0" smtClean="0"/>
          </a:p>
          <a:p>
            <a:pPr marL="18288" indent="0">
              <a:buNone/>
            </a:pPr>
            <a:r>
              <a:rPr lang="hr-HR" sz="14400" dirty="0" smtClean="0"/>
              <a:t>Pas je čovjekov najbolji prijatelj.</a:t>
            </a:r>
          </a:p>
          <a:p>
            <a:pPr marL="18288" indent="0">
              <a:buNone/>
            </a:pPr>
            <a:r>
              <a:rPr lang="hr-HR" sz="14400" dirty="0" smtClean="0"/>
              <a:t>Jedan je od najinteligentnijih životinja na svijetu.</a:t>
            </a:r>
          </a:p>
          <a:p>
            <a:pPr marL="18288" indent="0">
              <a:buNone/>
            </a:pPr>
            <a:r>
              <a:rPr lang="hr-HR" sz="14400" dirty="0" smtClean="0"/>
              <a:t>Postoji više od 100 vrsta pasa.</a:t>
            </a:r>
          </a:p>
          <a:p>
            <a:pPr marL="18288" indent="0">
              <a:buNone/>
            </a:pPr>
            <a:r>
              <a:rPr lang="hr-HR" sz="14400" dirty="0" smtClean="0"/>
              <a:t>Psi su poput dvogodišnjeg djeteta</a:t>
            </a:r>
            <a:r>
              <a:rPr lang="hr-HR" sz="1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18288" indent="0">
              <a:buNone/>
            </a:pPr>
            <a:endParaRPr lang="hr-HR" sz="2800" dirty="0" smtClean="0"/>
          </a:p>
          <a:p>
            <a:pPr marL="18288" indent="0">
              <a:buNone/>
            </a:pPr>
            <a:endParaRPr lang="hr-HR" sz="4800" dirty="0"/>
          </a:p>
          <a:p>
            <a:pPr marL="18288" indent="0">
              <a:buNone/>
            </a:pPr>
            <a:endParaRPr lang="hr-HR" sz="4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132856"/>
            <a:ext cx="7543800" cy="914400"/>
          </a:xfrm>
        </p:spPr>
        <p:txBody>
          <a:bodyPr/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6" y="4494311"/>
            <a:ext cx="4537362" cy="2232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236589"/>
            <a:ext cx="3798489" cy="25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441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952" y="-963488"/>
            <a:ext cx="8050088" cy="3175247"/>
          </a:xfrm>
        </p:spPr>
        <p:txBody>
          <a:bodyPr/>
          <a:lstStyle/>
          <a:p>
            <a:pPr marL="18288" indent="0">
              <a:buNone/>
            </a:pPr>
            <a:r>
              <a:rPr lang="hr-HR" sz="4800" dirty="0" smtClean="0"/>
              <a:t>TIGAR:</a:t>
            </a:r>
            <a:endParaRPr lang="hr-HR" sz="4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4096" y="2636912"/>
            <a:ext cx="7543800" cy="914400"/>
          </a:xfrm>
        </p:spPr>
        <p:txBody>
          <a:bodyPr/>
          <a:lstStyle/>
          <a:p>
            <a:r>
              <a:rPr lang="hr-HR" sz="3200" b="1" dirty="0">
                <a:effectLst/>
              </a:rPr>
              <a:t>Tigar</a:t>
            </a:r>
            <a:r>
              <a:rPr lang="hr-HR" sz="3200" dirty="0">
                <a:effectLst/>
              </a:rPr>
              <a:t> </a:t>
            </a:r>
            <a:r>
              <a:rPr lang="hr-HR" sz="3200" dirty="0" smtClean="0">
                <a:effectLst/>
              </a:rPr>
              <a:t> </a:t>
            </a:r>
            <a:r>
              <a:rPr lang="hr-HR" sz="3200" dirty="0">
                <a:effectLst/>
              </a:rPr>
              <a:t>je najveća vrsta </a:t>
            </a:r>
            <a:r>
              <a:rPr lang="hr-HR" sz="3200" dirty="0">
                <a:effectLst/>
                <a:hlinkClick r:id="rId2" tooltip="Mačke"/>
              </a:rPr>
              <a:t>mačaka</a:t>
            </a:r>
            <a:r>
              <a:rPr lang="hr-HR" sz="3200" dirty="0">
                <a:effectLst/>
              </a:rPr>
              <a:t> na svijetu</a:t>
            </a:r>
            <a:r>
              <a:rPr lang="hr-HR" sz="3200" dirty="0" smtClean="0">
                <a:effectLst/>
              </a:rPr>
              <a:t>.</a:t>
            </a:r>
            <a:r>
              <a:rPr lang="hr-HR" sz="3200" dirty="0">
                <a:effectLst/>
              </a:rPr>
              <a:t/>
            </a:r>
            <a:br>
              <a:rPr lang="hr-HR" sz="3200" dirty="0">
                <a:effectLst/>
              </a:rPr>
            </a:br>
            <a:r>
              <a:rPr lang="hr-HR" sz="3200" dirty="0">
                <a:effectLst/>
              </a:rPr>
              <a:t>Živi u azijskim džunglama, u jugoistočnom </a:t>
            </a:r>
            <a:r>
              <a:rPr lang="hr-HR" sz="3200" dirty="0">
                <a:effectLst/>
                <a:hlinkClick r:id="rId3" tooltip="Sibir"/>
              </a:rPr>
              <a:t>Sibiru</a:t>
            </a:r>
            <a:r>
              <a:rPr lang="hr-HR" sz="3200" dirty="0">
                <a:effectLst/>
              </a:rPr>
              <a:t> i </a:t>
            </a:r>
            <a:r>
              <a:rPr lang="hr-HR" sz="3200" dirty="0">
                <a:effectLst/>
                <a:hlinkClick r:id="rId4" tooltip="Jugoistočna Azija"/>
              </a:rPr>
              <a:t>jugoistočnoj </a:t>
            </a:r>
            <a:r>
              <a:rPr lang="hr-HR" sz="3200" dirty="0" smtClean="0">
                <a:effectLst/>
                <a:hlinkClick r:id="rId4" tooltip="Jugoistočna Azija"/>
              </a:rPr>
              <a:t>Aziji</a:t>
            </a:r>
            <a:r>
              <a:rPr lang="hr-HR" sz="3200" dirty="0" smtClean="0">
                <a:effectLst/>
              </a:rPr>
              <a:t>.</a:t>
            </a:r>
            <a:br>
              <a:rPr lang="hr-HR" sz="3200" dirty="0" smtClean="0">
                <a:effectLst/>
              </a:rPr>
            </a:br>
            <a:endParaRPr lang="hr-H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3212976"/>
            <a:ext cx="5472608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685801"/>
            <a:ext cx="7834064" cy="1447055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sz="4400" dirty="0" smtClean="0">
                <a:solidFill>
                  <a:srgbClr val="990099"/>
                </a:solidFill>
              </a:rPr>
              <a:t>JEDNOROG:</a:t>
            </a:r>
            <a:endParaRPr lang="hr-HR" sz="4400" dirty="0">
              <a:solidFill>
                <a:srgbClr val="9900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5373216"/>
            <a:ext cx="7543800" cy="914400"/>
          </a:xfrm>
        </p:spPr>
        <p:txBody>
          <a:bodyPr/>
          <a:lstStyle/>
          <a:p>
            <a:r>
              <a:rPr lang="hr-HR" sz="2800" dirty="0" smtClean="0">
                <a:solidFill>
                  <a:srgbClr val="FF0000"/>
                </a:solidFill>
              </a:rPr>
              <a:t>Jednorozi su jedni od najljepših životinja u okolici Zagreba.</a:t>
            </a:r>
            <a:br>
              <a:rPr lang="hr-HR" sz="2800" dirty="0" smtClean="0">
                <a:solidFill>
                  <a:srgbClr val="FF0000"/>
                </a:solidFill>
              </a:rPr>
            </a:br>
            <a:r>
              <a:rPr lang="hr-HR" sz="2800" dirty="0" smtClean="0">
                <a:solidFill>
                  <a:srgbClr val="FF0000"/>
                </a:solidFill>
              </a:rPr>
              <a:t/>
            </a:r>
            <a:br>
              <a:rPr lang="hr-HR" sz="2800" dirty="0" smtClean="0">
                <a:solidFill>
                  <a:srgbClr val="FF0000"/>
                </a:solidFill>
              </a:rPr>
            </a:br>
            <a:r>
              <a:rPr lang="hr-HR" sz="2800" dirty="0" smtClean="0">
                <a:solidFill>
                  <a:srgbClr val="FF0000"/>
                </a:solidFill>
              </a:rPr>
              <a:t>Specifični su po svom rogu na vrhu glave.</a:t>
            </a:r>
            <a:br>
              <a:rPr lang="hr-HR" sz="2800" dirty="0" smtClean="0">
                <a:solidFill>
                  <a:srgbClr val="FF0000"/>
                </a:solidFill>
              </a:rPr>
            </a:br>
            <a:r>
              <a:rPr lang="hr-HR" sz="2800" dirty="0">
                <a:solidFill>
                  <a:srgbClr val="FF0000"/>
                </a:solidFill>
              </a:rPr>
              <a:t/>
            </a:r>
            <a:br>
              <a:rPr lang="hr-HR" sz="2800" dirty="0">
                <a:solidFill>
                  <a:srgbClr val="FF0000"/>
                </a:solidFill>
              </a:rPr>
            </a:br>
            <a:r>
              <a:rPr lang="hr-HR" sz="2800" dirty="0" smtClean="0">
                <a:solidFill>
                  <a:srgbClr val="FF0000"/>
                </a:solidFill>
              </a:rPr>
              <a:t>Imaju svoju prekrasnu šarenkastu grivu.</a:t>
            </a:r>
            <a:br>
              <a:rPr lang="hr-HR" sz="2800" dirty="0" smtClean="0">
                <a:solidFill>
                  <a:srgbClr val="FF0000"/>
                </a:solidFill>
              </a:rPr>
            </a:br>
            <a:r>
              <a:rPr lang="hr-HR" sz="2800" dirty="0">
                <a:solidFill>
                  <a:srgbClr val="FF0000"/>
                </a:solidFill>
              </a:rPr>
              <a:t/>
            </a:r>
            <a:br>
              <a:rPr lang="hr-HR" sz="2800" dirty="0">
                <a:solidFill>
                  <a:srgbClr val="FF0000"/>
                </a:solidFill>
              </a:rPr>
            </a:br>
            <a:r>
              <a:rPr lang="hr-HR" sz="2800" dirty="0" smtClean="0">
                <a:solidFill>
                  <a:srgbClr val="FF0000"/>
                </a:solidFill>
              </a:rPr>
              <a:t>Poznati su po izbacivanju duge.</a:t>
            </a:r>
            <a:r>
              <a:rPr lang="hr-HR" sz="2800" dirty="0"/>
              <a:t/>
            </a:r>
            <a:br>
              <a:rPr lang="hr-HR" sz="2800" dirty="0"/>
            </a:br>
            <a:endParaRPr lang="hr-H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0210">
            <a:off x="4139952" y="836712"/>
            <a:ext cx="138576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79718"/>
            <a:ext cx="1791667" cy="179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18" y="4581128"/>
            <a:ext cx="1935683" cy="193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2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0997" y="2141982"/>
            <a:ext cx="7834064" cy="365759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sz="9600" b="1" i="1" dirty="0" smtClean="0">
                <a:solidFill>
                  <a:schemeClr val="accent1">
                    <a:lumMod val="75000"/>
                  </a:schemeClr>
                </a:solidFill>
              </a:rPr>
              <a:t>WINNER</a:t>
            </a:r>
          </a:p>
          <a:p>
            <a:pPr marL="18288" indent="0">
              <a:buNone/>
            </a:pPr>
            <a:r>
              <a:rPr lang="hr-HR" sz="9600" b="1" i="1" dirty="0" smtClean="0">
                <a:solidFill>
                  <a:schemeClr val="accent1">
                    <a:lumMod val="75000"/>
                  </a:schemeClr>
                </a:solidFill>
              </a:rPr>
              <a:t>PAS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74" y="3660112"/>
            <a:ext cx="4008237" cy="3002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296" y="100191"/>
            <a:ext cx="2995588" cy="2398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910" y="2704874"/>
            <a:ext cx="2315072" cy="1624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829" y="3556438"/>
            <a:ext cx="2087760" cy="1410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537" y="4405819"/>
            <a:ext cx="2441449" cy="2441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601" y="5034929"/>
            <a:ext cx="2318818" cy="1739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772" y="-27120"/>
            <a:ext cx="4491296" cy="26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34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253</TotalTime>
  <Words>90</Words>
  <Application>Microsoft Office PowerPoint</Application>
  <PresentationFormat>On-screen Show (4:3)</PresentationFormat>
  <Paragraphs>26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Palatino Linotype</vt:lpstr>
      <vt:lpstr>Wingdings</vt:lpstr>
      <vt:lpstr>Elemental</vt:lpstr>
      <vt:lpstr>BY: Katarina Vladić i Maria Krnetić</vt:lpstr>
      <vt:lpstr>PowerPoint Presentation</vt:lpstr>
      <vt:lpstr>JAZAVAC: 1     4.5% JEDNOROG: 2    9% VUK: 4               18% TIGAR: 7           32% PAS: 8                36%</vt:lpstr>
      <vt:lpstr>STUPČASTI DIJAGRAM NAJDRAŽIH ŽIVOTINJA 7.a</vt:lpstr>
      <vt:lpstr>KRUŽNI DIJAGRAM </vt:lpstr>
      <vt:lpstr> </vt:lpstr>
      <vt:lpstr>Tigar  je najveća vrsta mačaka na svijetu. Živi u azijskim džunglama, u jugoistočnom Sibiru i jugoistočnoj Aziji. </vt:lpstr>
      <vt:lpstr>Jednorozi su jedni od najljepših životinja u okolici Zagreba.  Specifični su po svom rogu na vrhu glave.  Imaju svoju prekrasnu šarenkastu grivu.  Poznati su po izbacivanju duge. 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24</cp:revision>
  <dcterms:created xsi:type="dcterms:W3CDTF">2016-12-09T18:26:39Z</dcterms:created>
  <dcterms:modified xsi:type="dcterms:W3CDTF">2016-12-14T06:33:36Z</dcterms:modified>
</cp:coreProperties>
</file>