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1"/>
  </p:notesMasterIdLst>
  <p:sldIdLst>
    <p:sldId id="256" r:id="rId2"/>
    <p:sldId id="264" r:id="rId3"/>
    <p:sldId id="259" r:id="rId4"/>
    <p:sldId id="280" r:id="rId5"/>
    <p:sldId id="282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1" r:id="rId14"/>
    <p:sldId id="270" r:id="rId15"/>
    <p:sldId id="277" r:id="rId16"/>
    <p:sldId id="278" r:id="rId17"/>
    <p:sldId id="275" r:id="rId18"/>
    <p:sldId id="276" r:id="rId19"/>
    <p:sldId id="283" r:id="rId20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8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43C504-9D8A-4016-A6E1-B39617F499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r-HR"/>
        </a:p>
      </dgm:t>
    </dgm:pt>
    <dgm:pt modelId="{223AE927-416E-44C7-AE87-1E886BD232E5}">
      <dgm:prSet/>
      <dgm:spPr/>
      <dgm:t>
        <a:bodyPr/>
        <a:lstStyle/>
        <a:p>
          <a:pPr rtl="0"/>
          <a:r>
            <a:rPr lang="hr-HR" dirty="0" smtClean="0">
              <a:solidFill>
                <a:schemeClr val="tx1">
                  <a:lumMod val="95000"/>
                  <a:lumOff val="5000"/>
                </a:schemeClr>
              </a:solidFill>
            </a:rPr>
            <a:t>Čovjekova želja za druženjem pronalazi uvijek nove načine interakcije koji zajedno s brzim razvojem novih tehnologija, definiraju društvenost na posve novi način.</a:t>
          </a:r>
          <a:endParaRPr lang="hr-HR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8E8B136-5578-44DD-8DE2-1FCCF4D50B96}" type="parTrans" cxnId="{52529A2F-8A36-443D-AC01-AE22C6DEECFF}">
      <dgm:prSet/>
      <dgm:spPr/>
      <dgm:t>
        <a:bodyPr/>
        <a:lstStyle/>
        <a:p>
          <a:endParaRPr lang="hr-HR"/>
        </a:p>
      </dgm:t>
    </dgm:pt>
    <dgm:pt modelId="{001E8D87-AA24-4FF2-80F2-9360328B2BC2}" type="sibTrans" cxnId="{52529A2F-8A36-443D-AC01-AE22C6DEECFF}">
      <dgm:prSet/>
      <dgm:spPr/>
      <dgm:t>
        <a:bodyPr/>
        <a:lstStyle/>
        <a:p>
          <a:endParaRPr lang="hr-HR"/>
        </a:p>
      </dgm:t>
    </dgm:pt>
    <dgm:pt modelId="{2FC25E1D-BD15-4864-BDAC-74072ABBD3B1}" type="pres">
      <dgm:prSet presAssocID="{3B43C504-9D8A-4016-A6E1-B39617F499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401D2107-496C-4E9B-8571-44D377AA7B06}" type="pres">
      <dgm:prSet presAssocID="{223AE927-416E-44C7-AE87-1E886BD232E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6ADA48C-2D10-4EEC-B90C-13A4DA8BDED9}" type="presOf" srcId="{3B43C504-9D8A-4016-A6E1-B39617F4992D}" destId="{2FC25E1D-BD15-4864-BDAC-74072ABBD3B1}" srcOrd="0" destOrd="0" presId="urn:microsoft.com/office/officeart/2005/8/layout/vList2"/>
    <dgm:cxn modelId="{C534D067-8D09-487E-B68A-51AE4FA656BC}" type="presOf" srcId="{223AE927-416E-44C7-AE87-1E886BD232E5}" destId="{401D2107-496C-4E9B-8571-44D377AA7B06}" srcOrd="0" destOrd="0" presId="urn:microsoft.com/office/officeart/2005/8/layout/vList2"/>
    <dgm:cxn modelId="{52529A2F-8A36-443D-AC01-AE22C6DEECFF}" srcId="{3B43C504-9D8A-4016-A6E1-B39617F4992D}" destId="{223AE927-416E-44C7-AE87-1E886BD232E5}" srcOrd="0" destOrd="0" parTransId="{E8E8B136-5578-44DD-8DE2-1FCCF4D50B96}" sibTransId="{001E8D87-AA24-4FF2-80F2-9360328B2BC2}"/>
    <dgm:cxn modelId="{BEF795E4-70C8-4F06-93C8-681BEE492AC1}" type="presParOf" srcId="{2FC25E1D-BD15-4864-BDAC-74072ABBD3B1}" destId="{401D2107-496C-4E9B-8571-44D377AA7B0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1D2107-496C-4E9B-8571-44D377AA7B06}">
      <dsp:nvSpPr>
        <dsp:cNvPr id="0" name=""/>
        <dsp:cNvSpPr/>
      </dsp:nvSpPr>
      <dsp:spPr>
        <a:xfrm>
          <a:off x="0" y="17022"/>
          <a:ext cx="8229601" cy="2426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4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Čovjekova želja za druženjem pronalazi uvijek nove načine interakcije koji zajedno s brzim razvojem novih tehnologija, definiraju društvenost na posve novi način.</a:t>
          </a:r>
          <a:endParaRPr lang="hr-HR" sz="3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17022"/>
        <a:ext cx="8229601" cy="2426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1C0923A-5079-402E-83A5-3B47C42F03A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B190BA-5C98-45EF-98C9-1AB3E6CFA3E7}" type="slidenum">
              <a:rPr lang="hr-HR"/>
              <a:pPr/>
              <a:t>16</a:t>
            </a:fld>
            <a:endParaRPr lang="hr-HR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smtClean="0"/>
              <a:t>Primarna namjena Facebook-a je otkrivanje osobnih informacija o njegovim članovima, a to je jedna od osnovnih stvari koje valja spriječiti kod male djece. </a:t>
            </a:r>
          </a:p>
          <a:p>
            <a:pPr eaLnBrk="1" hangingPunct="1"/>
            <a:r>
              <a:rPr lang="hr-HR" smtClean="0"/>
              <a:t>Kada ocijenite da je vaše dijete dovoljno sazrjelo da otvori FB profi l pomognite mu i barem za početak podesite nivo privatnosti na maksimalni.</a:t>
            </a:r>
          </a:p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3C494-EECD-49E2-9488-50E883AAF06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4F703-D8D1-424C-A712-998BB5B158A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114DC-985D-426A-BBAD-9BE70F4E501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hr-HR" noProof="0" smtClean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75A7E0-0686-4C4D-8CB2-44562DD5155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hr-HR" dirty="0" smtClean="0"/>
              <a:t>Kliknite da biste uredili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BE1C1-CD42-44D4-9AF5-29283FAACFF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8C12D-DCD1-41F6-B614-A50AB6C8486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D82F-70F7-4C41-A912-041366E52B9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6215A-F759-4AB8-8D3E-903C717193F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5D4ED-B758-46EB-8FB9-BA9F2E5E7C5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C345-F147-4747-BC9F-ACEC986D6EF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10296-53E9-4151-9723-D60721C4C6C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55CB1-7F89-4620-9FCD-83BA720F500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4E1AC9-2F07-4AF5-ABED-B6AEFAA9596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87" r:id="rId3"/>
    <p:sldLayoutId id="2147483686" r:id="rId4"/>
    <p:sldLayoutId id="2147483685" r:id="rId5"/>
    <p:sldLayoutId id="2147483684" r:id="rId6"/>
    <p:sldLayoutId id="2147483683" r:id="rId7"/>
    <p:sldLayoutId id="2147483682" r:id="rId8"/>
    <p:sldLayoutId id="2147483681" r:id="rId9"/>
    <p:sldLayoutId id="2147483680" r:id="rId10"/>
    <p:sldLayoutId id="2147483679" r:id="rId11"/>
    <p:sldLayoutId id="214748369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igurnost.tvz.hr/" TargetMode="External"/><Relationship Id="rId2" Type="http://schemas.openxmlformats.org/officeDocument/2006/relationships/hyperlink" Target="http://www.cert.h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://www.cert.h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igurnost.tvz.hr/Ankete-rezultati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lovni.hr/vijesti/djeca-svjesna-opasnosti-interneta-51137.aspx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p.hr/13047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rt.hr/" TargetMode="Externa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hr-HR" sz="4000" smtClean="0"/>
              <a:t>SIGURNOST I ZAŠTITA DJECE NA INTERNETU – DRUŠTVENIM MREŽAMA</a:t>
            </a:r>
          </a:p>
        </p:txBody>
      </p:sp>
      <p:pic>
        <p:nvPicPr>
          <p:cNvPr id="3076" name="Picture 5" descr="computer_ki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429000"/>
            <a:ext cx="40576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RIZICI NA FACEBOOKU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KOGA DODAJEMO ZA PRIJATELJA</a:t>
            </a:r>
          </a:p>
          <a:p>
            <a:pPr lvl="1"/>
            <a:r>
              <a:rPr lang="hr-HR" smtClean="0"/>
              <a:t>naša privatnost ovisi i o njima</a:t>
            </a:r>
          </a:p>
          <a:p>
            <a:pPr lvl="1"/>
            <a:r>
              <a:rPr lang="hr-HR" smtClean="0"/>
              <a:t>sadržaj koji npr. postavimo na prijateljev “ZID”  odgovara njegovima postavkama privatnosti, a ne našim</a:t>
            </a:r>
          </a:p>
          <a:p>
            <a:r>
              <a:rPr lang="hr-HR" smtClean="0"/>
              <a:t>APLIKACIJE</a:t>
            </a:r>
          </a:p>
          <a:p>
            <a:pPr lvl="1"/>
            <a:r>
              <a:rPr lang="hr-HR" smtClean="0"/>
              <a:t>često koriste i predaju naše informacije drugima stranama  koje ih koriste za oglašavanje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4000" smtClean="0"/>
              <a:t>POSTAVKE PRIVATNOSTI NA FACEBOOKU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229600" cy="4373563"/>
          </a:xfrm>
        </p:spPr>
        <p:txBody>
          <a:bodyPr/>
          <a:lstStyle/>
          <a:p>
            <a:r>
              <a:rPr lang="hr-HR" smtClean="0"/>
              <a:t>Pravila privatnosti koje definira Facebook, određuju da su ime, prezime i fotografija uz profil, uvijek javno dostupni.</a:t>
            </a:r>
          </a:p>
          <a:p>
            <a:endParaRPr lang="hr-HR" smtClean="0"/>
          </a:p>
        </p:txBody>
      </p:sp>
      <p:pic>
        <p:nvPicPr>
          <p:cNvPr id="15364" name="Picture 4" descr="facebo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009900"/>
            <a:ext cx="51308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4000" smtClean="0"/>
              <a:t>ROĐENDAN </a:t>
            </a:r>
            <a:br>
              <a:rPr lang="hr-HR" sz="4000" smtClean="0"/>
            </a:br>
            <a:r>
              <a:rPr lang="hr-HR" sz="4000" smtClean="0"/>
              <a:t>(Profil &gt; Uredi svoj profil)</a:t>
            </a:r>
          </a:p>
        </p:txBody>
      </p:sp>
      <p:pic>
        <p:nvPicPr>
          <p:cNvPr id="16387" name="Picture 6"/>
          <p:cNvPicPr>
            <a:picLocks noChangeAspect="1" noChangeArrowheads="1"/>
          </p:cNvPicPr>
          <p:nvPr/>
        </p:nvPicPr>
        <p:blipFill>
          <a:blip r:embed="rId2" cstate="print"/>
          <a:srcRect l="25000" t="11382" r="15625" b="43089"/>
          <a:stretch>
            <a:fillRect/>
          </a:stretch>
        </p:blipFill>
        <p:spPr bwMode="auto">
          <a:xfrm>
            <a:off x="228600" y="1828800"/>
            <a:ext cx="7239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1219200" y="3962400"/>
            <a:ext cx="3124200" cy="9906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2" cstate="print"/>
          <a:srcRect l="10625" t="15448" r="75626" b="63414"/>
          <a:stretch>
            <a:fillRect/>
          </a:stretch>
        </p:blipFill>
        <p:spPr bwMode="auto">
          <a:xfrm>
            <a:off x="6400800" y="2971800"/>
            <a:ext cx="244951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hr-HR" smtClean="0"/>
              <a:t>POSTAVKE PRIVATNOSTI</a:t>
            </a:r>
          </a:p>
        </p:txBody>
      </p:sp>
      <p:pic>
        <p:nvPicPr>
          <p:cNvPr id="1741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85863"/>
            <a:ext cx="7924800" cy="567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4876800" y="2362200"/>
            <a:ext cx="3429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  <a:noFill/>
        </p:spPr>
        <p:txBody>
          <a:bodyPr/>
          <a:lstStyle/>
          <a:p>
            <a:r>
              <a:rPr lang="hr-HR" smtClean="0"/>
              <a:t>USPOREDBA POSTAVKI</a:t>
            </a:r>
          </a:p>
        </p:txBody>
      </p:sp>
      <p:graphicFrame>
        <p:nvGraphicFramePr>
          <p:cNvPr id="20586" name="Group 106"/>
          <p:cNvGraphicFramePr>
            <a:graphicFrameLocks noGrp="1"/>
          </p:cNvGraphicFramePr>
          <p:nvPr>
            <p:ph type="tbl" idx="1"/>
          </p:nvPr>
        </p:nvGraphicFramePr>
        <p:xfrm>
          <a:off x="76200" y="1524000"/>
          <a:ext cx="8991600" cy="4572000"/>
        </p:xfrm>
        <a:graphic>
          <a:graphicData uri="http://schemas.openxmlformats.org/drawingml/2006/table">
            <a:tbl>
              <a:tblPr/>
              <a:tblGrid>
                <a:gridCol w="3886200"/>
                <a:gridCol w="2590800"/>
                <a:gridCol w="2514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SADRŽAJ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INICIJALNO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PREPORUKA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Rođendan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prijatelji od prijatelja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nitko (mi)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Poruke na Zidu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prijatelji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Veze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prijatelji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Dodatne informacije s profila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prijatelji od prijatelja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prijatelji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Sadržaji na kojima smo “tagani”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prijatelji od prijatelja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prijatelji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Kontakt podaci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prijatelji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nitko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Lista prijatelja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prijatelji od prijatelja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Školovanje i posao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prijatelji od prijatelja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Prebivalište i rodno mjesto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nitko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Aktivnosti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prijatelji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86" name="Rectangle 54"/>
          <p:cNvSpPr>
            <a:spLocks noChangeArrowheads="1"/>
          </p:cNvSpPr>
          <p:nvPr/>
        </p:nvSpPr>
        <p:spPr bwMode="auto">
          <a:xfrm>
            <a:off x="0" y="2133600"/>
            <a:ext cx="9045575" cy="381000"/>
          </a:xfrm>
          <a:prstGeom prst="rect">
            <a:avLst/>
          </a:prstGeom>
          <a:solidFill>
            <a:srgbClr val="FFFF99">
              <a:alpha val="4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8489" name="Rectangle 57"/>
          <p:cNvSpPr>
            <a:spLocks noChangeArrowheads="1"/>
          </p:cNvSpPr>
          <p:nvPr/>
        </p:nvSpPr>
        <p:spPr bwMode="auto">
          <a:xfrm>
            <a:off x="87313" y="4114800"/>
            <a:ext cx="9056687" cy="381000"/>
          </a:xfrm>
          <a:prstGeom prst="rect">
            <a:avLst/>
          </a:prstGeom>
          <a:solidFill>
            <a:srgbClr val="FFFF99">
              <a:alpha val="3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8490" name="Rectangle 58"/>
          <p:cNvSpPr>
            <a:spLocks noChangeArrowheads="1"/>
          </p:cNvSpPr>
          <p:nvPr/>
        </p:nvSpPr>
        <p:spPr bwMode="auto">
          <a:xfrm>
            <a:off x="65088" y="5313363"/>
            <a:ext cx="8991600" cy="381000"/>
          </a:xfrm>
          <a:prstGeom prst="rect">
            <a:avLst/>
          </a:prstGeom>
          <a:solidFill>
            <a:srgbClr val="FFFF99">
              <a:alpha val="37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86" grpId="0" animBg="1"/>
      <p:bldP spid="18489" grpId="0" animBg="1"/>
      <p:bldP spid="1849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hr-HR" smtClean="0"/>
              <a:t>SAVJETI RODITELJIMA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868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hr-HR" sz="1400" b="1" smtClean="0"/>
          </a:p>
          <a:p>
            <a:pPr>
              <a:lnSpc>
                <a:spcPct val="80000"/>
              </a:lnSpc>
              <a:buFont typeface="Arial" charset="0"/>
              <a:buBlip>
                <a:blip r:embed="rId2"/>
              </a:buBlip>
            </a:pPr>
            <a:r>
              <a:rPr lang="hr-HR" sz="2400" smtClean="0"/>
              <a:t>Žrtve Interneta postaju djeca koja su zaplašena, nesigurna, neupućena i koja nemaju povjerenje svojih roditelja.</a:t>
            </a:r>
          </a:p>
          <a:p>
            <a:pPr>
              <a:lnSpc>
                <a:spcPct val="80000"/>
              </a:lnSpc>
              <a:buFont typeface="Arial" charset="0"/>
              <a:buBlip>
                <a:blip r:embed="rId2"/>
              </a:buBlip>
            </a:pPr>
            <a:r>
              <a:rPr lang="hr-HR" sz="2400" smtClean="0">
                <a:solidFill>
                  <a:srgbClr val="FF3300"/>
                </a:solidFill>
              </a:rPr>
              <a:t>Zabrana pristupa Internetu nije rješenje, s djetetom dogovorite način i uvjete korištenja Interneta, ograničite vrijeme provedeno na internetu.</a:t>
            </a:r>
          </a:p>
          <a:p>
            <a:pPr>
              <a:lnSpc>
                <a:spcPct val="80000"/>
              </a:lnSpc>
              <a:buFont typeface="Arial" charset="0"/>
              <a:buBlip>
                <a:blip r:embed="rId2"/>
              </a:buBlip>
            </a:pPr>
            <a:r>
              <a:rPr lang="hr-HR" sz="2400" smtClean="0">
                <a:solidFill>
                  <a:srgbClr val="3366FF"/>
                </a:solidFill>
              </a:rPr>
              <a:t>Računalu je mjesto u zajedničkoj radnoj sobi ili u dnevnom boravku.</a:t>
            </a:r>
          </a:p>
          <a:p>
            <a:pPr>
              <a:lnSpc>
                <a:spcPct val="80000"/>
              </a:lnSpc>
              <a:buFont typeface="Arial" charset="0"/>
              <a:buBlip>
                <a:blip r:embed="rId2"/>
              </a:buBlip>
            </a:pPr>
            <a:r>
              <a:rPr lang="hr-HR" sz="2400" smtClean="0"/>
              <a:t>Pustite dijete da samo istražuje, neupadljivo i diskretno nadzirite.</a:t>
            </a:r>
          </a:p>
          <a:p>
            <a:pPr>
              <a:lnSpc>
                <a:spcPct val="80000"/>
              </a:lnSpc>
              <a:buFont typeface="Arial" charset="0"/>
              <a:buBlip>
                <a:blip r:embed="rId2"/>
              </a:buBlip>
            </a:pPr>
            <a:r>
              <a:rPr lang="hr-HR" sz="2400" smtClean="0">
                <a:solidFill>
                  <a:srgbClr val="008000"/>
                </a:solidFill>
              </a:rPr>
              <a:t>Povremeno zajedno sa djecom  prokomentirajte aktivnosti na društvenoj mreži, neka vaša djeca znaju da ste zainteresirani i za njihov virtualni život.</a:t>
            </a:r>
          </a:p>
          <a:p>
            <a:pPr>
              <a:lnSpc>
                <a:spcPct val="80000"/>
              </a:lnSpc>
              <a:buFont typeface="Arial" charset="0"/>
              <a:buBlip>
                <a:blip r:embed="rId2"/>
              </a:buBlip>
            </a:pPr>
            <a:r>
              <a:rPr lang="hr-HR" sz="2400" smtClean="0"/>
              <a:t>Povremeno provjerite koje je adrese posjetilo vaše dijete, poštuje li dijete dogovore s vama. </a:t>
            </a:r>
            <a:endParaRPr lang="hr-HR" sz="2400" smtClean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Blip>
                <a:blip r:embed="rId2"/>
              </a:buBlip>
            </a:pPr>
            <a:endParaRPr lang="hr-HR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hr-HR" smtClean="0"/>
              <a:t>SAVJETI RODITELJIMA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5344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Blip>
                <a:blip r:embed="rId3"/>
              </a:buBlip>
            </a:pPr>
            <a:r>
              <a:rPr lang="hr-HR" sz="2400" smtClean="0"/>
              <a:t>Mlađa djeca ne bi trebala posjećivati chat sobe, forume, Facebook i slična mjesta bez nadzora roditelja.</a:t>
            </a:r>
          </a:p>
          <a:p>
            <a:pPr>
              <a:lnSpc>
                <a:spcPct val="80000"/>
              </a:lnSpc>
              <a:buFont typeface="Arial" charset="0"/>
              <a:buBlip>
                <a:blip r:embed="rId3"/>
              </a:buBlip>
            </a:pPr>
            <a:r>
              <a:rPr lang="hr-HR" sz="2400" smtClean="0">
                <a:solidFill>
                  <a:srgbClr val="FF3300"/>
                </a:solidFill>
              </a:rPr>
              <a:t>Kada ocijenite da je vaše dijete dovoljno sazrjelo da otvori FB profi, pomognite mu i barem za početak podesite nivo privatnosti na maksimalni.</a:t>
            </a:r>
          </a:p>
          <a:p>
            <a:pPr>
              <a:lnSpc>
                <a:spcPct val="80000"/>
              </a:lnSpc>
              <a:buFont typeface="Arial" charset="0"/>
              <a:buBlip>
                <a:blip r:embed="rId3"/>
              </a:buBlip>
            </a:pPr>
            <a:r>
              <a:rPr lang="hr-HR" sz="2400" smtClean="0"/>
              <a:t>Povremeno utipkajte ime svoga djeteta u Google da vidite pojavljuje li se i na kakvim stranicama.</a:t>
            </a:r>
            <a:endParaRPr lang="hr-HR" sz="2400" smtClean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Blip>
                <a:blip r:embed="rId3"/>
              </a:buBlip>
            </a:pPr>
            <a:r>
              <a:rPr lang="hr-HR" sz="2400" smtClean="0">
                <a:solidFill>
                  <a:srgbClr val="FF3300"/>
                </a:solidFill>
              </a:rPr>
              <a:t>Saznajte lozinke korisničkih računa kojima se služi vaše dijete (e-mail, chat, blog i sl.). Uvjerite se da nisu prejednostavne npr. “1234” kako biste spriječili da se drugi koriste njegovim korisničkim profilom.</a:t>
            </a:r>
          </a:p>
          <a:p>
            <a:pPr>
              <a:lnSpc>
                <a:spcPct val="80000"/>
              </a:lnSpc>
              <a:buFont typeface="Arial" charset="0"/>
              <a:buBlip>
                <a:blip r:embed="rId3"/>
              </a:buBlip>
            </a:pPr>
            <a:r>
              <a:rPr lang="hr-HR" sz="2400" smtClean="0">
                <a:solidFill>
                  <a:srgbClr val="3366FF"/>
                </a:solidFill>
              </a:rPr>
              <a:t>Naučite dijete da su pravila lijepog ponašanja na Internetu ista ili su slična onima u stvarnom životu.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hr-HR" smtClean="0"/>
              <a:t>SAVJETI RODITELJIMA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5410200" cy="548640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Blip>
                <a:blip r:embed="rId2"/>
              </a:buBlip>
            </a:pPr>
            <a:r>
              <a:rPr lang="hr-HR" sz="2400" smtClean="0">
                <a:solidFill>
                  <a:srgbClr val="3366FF"/>
                </a:solidFill>
              </a:rPr>
              <a:t>Imate li web kameru ili mobilni telefon s ugrađenom kamerom, kontrolirajte korištenje tih uređaja kako biste zaštitili privatnost vašeg djeteta.</a:t>
            </a:r>
          </a:p>
          <a:p>
            <a:pPr>
              <a:lnSpc>
                <a:spcPct val="80000"/>
              </a:lnSpc>
              <a:buFont typeface="Arial" charset="0"/>
              <a:buBlip>
                <a:blip r:embed="rId2"/>
              </a:buBlip>
            </a:pPr>
            <a:r>
              <a:rPr lang="hr-HR" sz="2400" smtClean="0"/>
              <a:t>Postoje i programi za kompjutere zamišljeni da Vam pomognu nadzirati Vašu djecu kad niste s njima u sobi.</a:t>
            </a:r>
          </a:p>
          <a:p>
            <a:pPr>
              <a:lnSpc>
                <a:spcPct val="80000"/>
              </a:lnSpc>
              <a:buFont typeface="Arial" charset="0"/>
              <a:buBlip>
                <a:blip r:embed="rId2"/>
              </a:buBlip>
            </a:pPr>
            <a:r>
              <a:rPr lang="hr-HR" sz="2400" smtClean="0"/>
              <a:t>Napravite svom djetetu novi korisnički račun na kompjuteru i limitirajte funkcije, a na Vaš korisnički račun stavite lozinku.</a:t>
            </a:r>
          </a:p>
        </p:txBody>
      </p:sp>
      <p:pic>
        <p:nvPicPr>
          <p:cNvPr id="27652" name="Picture 4" descr="3117851"/>
          <p:cNvPicPr>
            <a:picLocks noChangeAspect="1" noChangeArrowheads="1"/>
          </p:cNvPicPr>
          <p:nvPr/>
        </p:nvPicPr>
        <p:blipFill>
          <a:blip r:embed="rId3" cstate="print"/>
          <a:srcRect l="15813"/>
          <a:stretch>
            <a:fillRect/>
          </a:stretch>
        </p:blipFill>
        <p:spPr bwMode="auto">
          <a:xfrm>
            <a:off x="6172200" y="1295400"/>
            <a:ext cx="2514600" cy="233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5" descr="Welcome_Sceeen_Full_200608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3962400"/>
            <a:ext cx="2514600" cy="194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hr-HR" smtClean="0"/>
              <a:t>SAVJETI DJECI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sz="2000" b="1" smtClean="0"/>
              <a:t>Izbjegavajte otkrivati e-mail adrese ljudima koje ne poznajete.</a:t>
            </a:r>
          </a:p>
          <a:p>
            <a:pPr>
              <a:lnSpc>
                <a:spcPct val="80000"/>
              </a:lnSpc>
            </a:pPr>
            <a:r>
              <a:rPr lang="hr-HR" sz="2000" smtClean="0"/>
              <a:t>Ne otkrivajte vaše puno ime i prezime, telefonski broj, adresu stanovanja ili naziv škole koju pohađate.</a:t>
            </a:r>
          </a:p>
          <a:p>
            <a:pPr>
              <a:lnSpc>
                <a:spcPct val="80000"/>
              </a:lnSpc>
            </a:pPr>
            <a:r>
              <a:rPr lang="hr-HR" sz="2000" b="1" smtClean="0"/>
              <a:t>Ne otvarajte email-ove ili privitke od ljudi koje ne poznajete.</a:t>
            </a:r>
          </a:p>
          <a:p>
            <a:pPr>
              <a:lnSpc>
                <a:spcPct val="80000"/>
              </a:lnSpc>
            </a:pPr>
            <a:r>
              <a:rPr lang="hr-HR" sz="2000" smtClean="0"/>
              <a:t>Ako posjetite neku stranicu ili primite e-mail koji Vam se čini neprimjeren recite to svojim roditeljima ili onome tko na Vas pazi.</a:t>
            </a:r>
          </a:p>
          <a:p>
            <a:pPr>
              <a:lnSpc>
                <a:spcPct val="80000"/>
              </a:lnSpc>
            </a:pPr>
            <a:r>
              <a:rPr lang="hr-HR" sz="2000" b="1" smtClean="0"/>
              <a:t>Ne otkrivajte svoje internet lozinke nikome. </a:t>
            </a:r>
          </a:p>
          <a:p>
            <a:pPr>
              <a:lnSpc>
                <a:spcPct val="80000"/>
              </a:lnSpc>
            </a:pPr>
            <a:r>
              <a:rPr lang="hr-HR" sz="2000" smtClean="0"/>
              <a:t>Ne prihvaćajte sastanke sa nekim koga ste sreli na internetu.</a:t>
            </a:r>
          </a:p>
          <a:p>
            <a:pPr>
              <a:lnSpc>
                <a:spcPct val="80000"/>
              </a:lnSpc>
            </a:pPr>
            <a:r>
              <a:rPr lang="hr-HR" sz="2000" b="1" smtClean="0"/>
              <a:t>Oprezno prihvaćajte zahtjeve za novim prijateljstvima.</a:t>
            </a:r>
          </a:p>
          <a:p>
            <a:pPr>
              <a:lnSpc>
                <a:spcPct val="80000"/>
              </a:lnSpc>
            </a:pPr>
            <a:r>
              <a:rPr lang="hr-HR" sz="2000" smtClean="0"/>
              <a:t>Nikad ne prihvaćaj besplatni poklon u zamjenu za adresu ili neku drugu informaciju bez dozvole roditelja.</a:t>
            </a:r>
          </a:p>
          <a:p>
            <a:pPr>
              <a:lnSpc>
                <a:spcPct val="80000"/>
              </a:lnSpc>
            </a:pPr>
            <a:r>
              <a:rPr lang="hr-HR" sz="2000" smtClean="0"/>
              <a:t>Sve što jednom objaviš o sebi ili drugome, možda nikad nećeš moći izbrisati svaku kopiju. </a:t>
            </a:r>
          </a:p>
          <a:p>
            <a:pPr>
              <a:lnSpc>
                <a:spcPct val="80000"/>
              </a:lnSpc>
            </a:pPr>
            <a:endParaRPr lang="hr-HR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hr-HR" sz="4000" smtClean="0"/>
              <a:t>KORIŠTENA I PREPORUČENA LITERATURA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mtClean="0"/>
              <a:t>Croatian national Computer Emergenrcy Response Team </a:t>
            </a:r>
          </a:p>
          <a:p>
            <a:pPr lvl="1"/>
            <a:r>
              <a:rPr lang="hr-HR" smtClean="0">
                <a:hlinkClick r:id="rId2"/>
              </a:rPr>
              <a:t>http://www.cert.hr/</a:t>
            </a:r>
            <a:endParaRPr lang="hr-HR" smtClean="0"/>
          </a:p>
          <a:p>
            <a:r>
              <a:rPr lang="hr-HR" smtClean="0"/>
              <a:t>Portal namjenjen sigurnosti djece na internetu.</a:t>
            </a:r>
          </a:p>
          <a:p>
            <a:pPr lvl="1"/>
            <a:r>
              <a:rPr lang="hr-HR" smtClean="0">
                <a:hlinkClick r:id="rId3"/>
              </a:rPr>
              <a:t>http://sigurnost.tvz.hr/</a:t>
            </a:r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jagram 6"/>
          <p:cNvGraphicFramePr/>
          <p:nvPr/>
        </p:nvGraphicFramePr>
        <p:xfrm>
          <a:off x="554037" y="463550"/>
          <a:ext cx="8229601" cy="246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6" name="Picture 8" descr="facebook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" y="3733800"/>
            <a:ext cx="76200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9" descr="images (1)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53400" y="3200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581400" y="2895600"/>
            <a:ext cx="556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sz="1200" i="1"/>
              <a:t>Izvor, svibanj 2011: </a:t>
            </a:r>
            <a:r>
              <a:rPr lang="hr-HR" sz="1200" i="1">
                <a:hlinkClick r:id="rId9"/>
              </a:rPr>
              <a:t>www.cert.hr</a:t>
            </a:r>
            <a:r>
              <a:rPr lang="hr-HR" sz="1200" i="1"/>
              <a:t> (brošura Zaštite privatnost na Facebooku)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hr-HR" smtClean="0"/>
              <a:t>SADRŽAJ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r>
              <a:rPr lang="hr-HR" smtClean="0"/>
              <a:t>ZAŠTO DANAS RAZGOVARAMO O OVOJ TEMI?</a:t>
            </a:r>
          </a:p>
          <a:p>
            <a:r>
              <a:rPr lang="hr-HR" smtClean="0"/>
              <a:t>RIZICI NA FACEBOOKU</a:t>
            </a:r>
          </a:p>
          <a:p>
            <a:r>
              <a:rPr lang="hr-HR" smtClean="0"/>
              <a:t>POSTAVKE PRIVATNOSTI NA FACEBOOKU</a:t>
            </a:r>
          </a:p>
          <a:p>
            <a:r>
              <a:rPr lang="hr-HR" smtClean="0"/>
              <a:t>SAVJETI</a:t>
            </a:r>
          </a:p>
          <a:p>
            <a:endParaRPr lang="hr-HR" smtClean="0"/>
          </a:p>
          <a:p>
            <a:endParaRPr lang="hr-HR" smtClean="0"/>
          </a:p>
        </p:txBody>
      </p:sp>
      <p:pic>
        <p:nvPicPr>
          <p:cNvPr id="4100" name="Picture 4" descr="child-internet-safe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114800"/>
            <a:ext cx="3200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4000" smtClean="0"/>
              <a:t>ZAŠTO DANAS RAZGOVARAMO O OVOJ TEMI?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r-HR" smtClean="0"/>
              <a:t>U četiri osnovne škole u RH provedena je anonimna anketa među učenicima 5. do 8. razreda - 488 učenika (AZOO).</a:t>
            </a:r>
          </a:p>
          <a:p>
            <a:pPr>
              <a:lnSpc>
                <a:spcPct val="90000"/>
              </a:lnSpc>
            </a:pPr>
            <a:r>
              <a:rPr lang="hr-HR" b="1" i="1" smtClean="0"/>
              <a:t>Znaju li vaši roditelji što radite na internetu?</a:t>
            </a:r>
          </a:p>
          <a:p>
            <a:pPr lvl="1">
              <a:lnSpc>
                <a:spcPct val="90000"/>
              </a:lnSpc>
            </a:pPr>
            <a:r>
              <a:rPr lang="hr-HR" b="1" i="1" smtClean="0"/>
              <a:t>petaši: 72% - znaju</a:t>
            </a:r>
          </a:p>
          <a:p>
            <a:pPr lvl="1">
              <a:lnSpc>
                <a:spcPct val="90000"/>
              </a:lnSpc>
            </a:pPr>
            <a:r>
              <a:rPr lang="hr-HR" b="1" i="1" smtClean="0"/>
              <a:t>šestaši: 50%</a:t>
            </a:r>
          </a:p>
          <a:p>
            <a:pPr lvl="1">
              <a:lnSpc>
                <a:spcPct val="90000"/>
              </a:lnSpc>
            </a:pPr>
            <a:r>
              <a:rPr lang="hr-HR" b="1" i="1" smtClean="0"/>
              <a:t>sedmaši: 42%</a:t>
            </a:r>
          </a:p>
          <a:p>
            <a:pPr lvl="1">
              <a:lnSpc>
                <a:spcPct val="90000"/>
              </a:lnSpc>
            </a:pPr>
            <a:r>
              <a:rPr lang="hr-HR" b="1" i="1" smtClean="0"/>
              <a:t>osmaši: 81%</a:t>
            </a:r>
            <a:endParaRPr lang="hr-HR" smtClean="0"/>
          </a:p>
          <a:p>
            <a:pPr>
              <a:lnSpc>
                <a:spcPct val="90000"/>
              </a:lnSpc>
            </a:pPr>
            <a:endParaRPr lang="hr-HR" smtClean="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3581400" y="621665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sz="1200" i="1"/>
              <a:t>Izvor, svibanj 2011: </a:t>
            </a:r>
            <a:r>
              <a:rPr lang="hr-HR" sz="1200" i="1">
                <a:hlinkClick r:id="rId2"/>
              </a:rPr>
              <a:t>http://sigurnost.tvz.hr/Ankete-rezultati/</a:t>
            </a:r>
            <a:r>
              <a:rPr lang="hr-H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4000" smtClean="0"/>
              <a:t>ZAŠTO DANAS RAZGOVARAMO O OVOJ TEMI?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mtClean="0"/>
              <a:t>Većina europske djece (9-14 godina) je  svjesna opasnosti na Internetu (virusi, seksualni i nasilni sadržaji, krađa identiteta), ali kad naiđu na neki težak problem </a:t>
            </a:r>
            <a:r>
              <a:rPr lang="hr-HR" b="1" smtClean="0"/>
              <a:t>razgovaraju s roditeljima tek kad nemaju drugog izlaza.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b="1" smtClean="0"/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hr-HR" smtClean="0"/>
              <a:t>“</a:t>
            </a:r>
            <a:r>
              <a:rPr lang="hr-HR" i="1" smtClean="0"/>
              <a:t>Razgovarala bih o tome sa svima, osim sa roditeljima. Bojala bih se da mi mama zabrani chatanje i korištenje računala”.</a:t>
            </a:r>
            <a:endParaRPr lang="hr-HR" smtClean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962400" y="6400800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200" i="1"/>
              <a:t>Izvor, svibanj 2011: </a:t>
            </a:r>
            <a:r>
              <a:rPr lang="hr-HR" sz="1200" i="1">
                <a:hlinkClick r:id="rId2"/>
              </a:rPr>
              <a:t>http://www.poslovni.hr/vijesti/djeca-svjesna-opasnosti-interneta-51137.aspx</a:t>
            </a:r>
            <a:r>
              <a:rPr lang="hr-HR" sz="1200" i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4000" smtClean="0"/>
              <a:t>ZAŠTO DANAS RAZGOVARAMO O OVOJ TEMI?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z="2800" smtClean="0"/>
              <a:t>Otvaranjem profila na nekoj od brojnih društvenih mreža, tinejdžeri zadovoljavaju svoju potrebu da budu viđeni onakvima kakvima se žele prikazati.</a:t>
            </a:r>
          </a:p>
          <a:p>
            <a:r>
              <a:rPr lang="hr-HR" sz="2800" smtClean="0"/>
              <a:t>Tinejdžerima FB služi i za kontrolu imidža svojih vršnjaka u javnosti. Vršnjake koji im se ne sviđaju prikazuju u negativnom svjetlu. </a:t>
            </a:r>
          </a:p>
          <a:p>
            <a:r>
              <a:rPr lang="hr-HR" sz="2800" smtClean="0"/>
              <a:t>Ne gledaju žrtvu u lice što im omogućuje da budu bezobzirniji nego inače, žrtvu ne vide, pa ne znaju što proživljava.</a:t>
            </a:r>
          </a:p>
          <a:p>
            <a:pPr lvl="1"/>
            <a:endParaRPr lang="hr-HR" sz="2400" smtClean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962400" y="6400800"/>
            <a:ext cx="5181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sz="1200" i="1"/>
              <a:t>Izvor, svibanj 2011:</a:t>
            </a:r>
            <a:r>
              <a:rPr lang="hr-HR" sz="1200" i="1">
                <a:hlinkClick r:id="rId2"/>
              </a:rPr>
              <a:t>http://www.mup.hr/13047.aspx</a:t>
            </a:r>
            <a:r>
              <a:rPr lang="hr-HR" sz="1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hr-HR" smtClean="0"/>
              <a:t>OPASNOSTI NA INTERNETU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1447800"/>
            <a:ext cx="8229600" cy="4525963"/>
          </a:xfrm>
        </p:spPr>
        <p:txBody>
          <a:bodyPr/>
          <a:lstStyle/>
          <a:p>
            <a:r>
              <a:rPr lang="hr-HR" sz="2800" smtClean="0"/>
              <a:t>ONLINE KOMUNIKACIJA</a:t>
            </a:r>
          </a:p>
          <a:p>
            <a:pPr lvl="1"/>
            <a:r>
              <a:rPr lang="hr-HR" sz="2400" smtClean="0"/>
              <a:t>online predatori</a:t>
            </a:r>
          </a:p>
          <a:p>
            <a:pPr lvl="1"/>
            <a:r>
              <a:rPr lang="hr-HR" sz="2400" smtClean="0"/>
              <a:t>kršenje privatnosti</a:t>
            </a:r>
          </a:p>
          <a:p>
            <a:pPr lvl="1"/>
            <a:r>
              <a:rPr lang="hr-HR" sz="2400" smtClean="0"/>
              <a:t>maltretiranje, zastrašivanje i zlostavljanje djeteta (cyber bullyng)</a:t>
            </a:r>
          </a:p>
          <a:p>
            <a:r>
              <a:rPr lang="hr-HR" sz="2800" smtClean="0"/>
              <a:t>PRETRAŽIVANJE SADRŽAJA</a:t>
            </a:r>
          </a:p>
          <a:p>
            <a:pPr lvl="1"/>
            <a:r>
              <a:rPr lang="hr-HR" sz="2400" smtClean="0"/>
              <a:t>pornografski sadržaji</a:t>
            </a:r>
          </a:p>
          <a:p>
            <a:pPr lvl="1"/>
            <a:r>
              <a:rPr lang="hr-HR" sz="2400" smtClean="0"/>
              <a:t>nasilni sadržaji i sadržaji poticanja mržnje</a:t>
            </a:r>
          </a:p>
          <a:p>
            <a:pPr lvl="1"/>
            <a:r>
              <a:rPr lang="hr-HR" sz="2400" smtClean="0"/>
              <a:t>dezinformacijski sadržaji</a:t>
            </a:r>
          </a:p>
          <a:p>
            <a:pPr lvl="1"/>
            <a:r>
              <a:rPr lang="hr-HR" sz="2400" smtClean="0"/>
              <a:t>online kockanje i klađenje</a:t>
            </a:r>
          </a:p>
          <a:p>
            <a:pPr lvl="1"/>
            <a:endParaRPr lang="hr-HR" sz="2400" smtClean="0"/>
          </a:p>
        </p:txBody>
      </p:sp>
      <p:pic>
        <p:nvPicPr>
          <p:cNvPr id="10244" name="Picture 4" descr="912c82ef725c0e2c3fa596f7444b71d2-2010030820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295400"/>
            <a:ext cx="21717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3117851"/>
          <p:cNvPicPr>
            <a:picLocks noChangeAspect="1" noChangeArrowheads="1"/>
          </p:cNvPicPr>
          <p:nvPr/>
        </p:nvPicPr>
        <p:blipFill>
          <a:blip r:embed="rId3" cstate="print"/>
          <a:srcRect l="17094"/>
          <a:stretch>
            <a:fillRect/>
          </a:stretch>
        </p:blipFill>
        <p:spPr bwMode="auto">
          <a:xfrm>
            <a:off x="6629400" y="3810000"/>
            <a:ext cx="2247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hr-HR" smtClean="0"/>
              <a:t>RIZICI NA FACEBOOKU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hr-HR" sz="2800" smtClean="0"/>
              <a:t>uzrokovanje štete ugledu osobe</a:t>
            </a:r>
          </a:p>
          <a:p>
            <a:pPr>
              <a:buFontTx/>
              <a:buBlip>
                <a:blip r:embed="rId2"/>
              </a:buBlip>
            </a:pPr>
            <a:r>
              <a:rPr lang="hr-HR" sz="2800" smtClean="0"/>
              <a:t>zastrašivanje</a:t>
            </a:r>
          </a:p>
          <a:p>
            <a:pPr>
              <a:buFontTx/>
              <a:buBlip>
                <a:blip r:embed="rId2"/>
              </a:buBlip>
            </a:pPr>
            <a:r>
              <a:rPr lang="hr-HR" sz="2800" smtClean="0"/>
              <a:t>ucjenjivanje</a:t>
            </a:r>
          </a:p>
          <a:p>
            <a:pPr>
              <a:buFontTx/>
              <a:buBlip>
                <a:blip r:embed="rId2"/>
              </a:buBlip>
            </a:pPr>
            <a:r>
              <a:rPr lang="hr-HR" sz="2800" smtClean="0"/>
              <a:t>prepoznavanje pomoću lica (iz fotografija) radi nanošenja fizičke boli</a:t>
            </a:r>
          </a:p>
          <a:p>
            <a:pPr>
              <a:buFontTx/>
              <a:buBlip>
                <a:blip r:embed="rId2"/>
              </a:buBlip>
            </a:pPr>
            <a:r>
              <a:rPr lang="hr-HR" sz="2800" smtClean="0"/>
              <a:t>krađa potpomognuta informacijama prikupljenim s mreže</a:t>
            </a:r>
          </a:p>
          <a:p>
            <a:pPr>
              <a:buFontTx/>
              <a:buBlip>
                <a:blip r:embed="rId2"/>
              </a:buBlip>
            </a:pPr>
            <a:r>
              <a:rPr lang="hr-HR" sz="2800" smtClean="0"/>
              <a:t>krađa identiteta</a:t>
            </a:r>
          </a:p>
          <a:p>
            <a:pPr>
              <a:buFontTx/>
              <a:buBlip>
                <a:blip r:embed="rId2"/>
              </a:buBlip>
            </a:pPr>
            <a:r>
              <a:rPr lang="hr-HR" sz="2800" smtClean="0"/>
              <a:t>lažno predstavljanje</a:t>
            </a:r>
          </a:p>
        </p:txBody>
      </p:sp>
      <p:pic>
        <p:nvPicPr>
          <p:cNvPr id="12293" name="Picture 4" descr="912c82ef725c0e2c3fa596f7444b71d2-2010030820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371600"/>
            <a:ext cx="21717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5" descr="3117851"/>
          <p:cNvPicPr>
            <a:picLocks noChangeAspect="1" noChangeArrowheads="1"/>
          </p:cNvPicPr>
          <p:nvPr/>
        </p:nvPicPr>
        <p:blipFill>
          <a:blip r:embed="rId4" cstate="print"/>
          <a:srcRect l="17094"/>
          <a:stretch>
            <a:fillRect/>
          </a:stretch>
        </p:blipFill>
        <p:spPr bwMode="auto">
          <a:xfrm>
            <a:off x="6248400" y="4572000"/>
            <a:ext cx="2247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04800" y="64008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C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04800" y="6430963"/>
            <a:ext cx="5562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sz="1200" i="1"/>
              <a:t>Izvor, svibanj 2011: </a:t>
            </a:r>
            <a:r>
              <a:rPr lang="hr-HR" sz="1200" i="1">
                <a:hlinkClick r:id="rId5"/>
              </a:rPr>
              <a:t>www.cert.hr</a:t>
            </a:r>
            <a:r>
              <a:rPr lang="hr-HR" sz="1200" i="1"/>
              <a:t> (brošura Zaštite privatnost na Facebooku)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RIZICI NA FACEBOOKU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hr-HR" sz="2400" smtClean="0"/>
              <a:t>KRAĐA IDENTITETA</a:t>
            </a:r>
          </a:p>
          <a:p>
            <a:pPr lvl="1">
              <a:lnSpc>
                <a:spcPct val="90000"/>
              </a:lnSpc>
            </a:pPr>
            <a:r>
              <a:rPr lang="hr-HR" sz="2000" smtClean="0"/>
              <a:t>stjecanje bankovnih podataka</a:t>
            </a:r>
          </a:p>
          <a:p>
            <a:pPr lvl="1">
              <a:lnSpc>
                <a:spcPct val="90000"/>
              </a:lnSpc>
            </a:pPr>
            <a:r>
              <a:rPr lang="hr-HR" sz="2000" smtClean="0"/>
              <a:t>datum i mjesto rođenja</a:t>
            </a:r>
          </a:p>
          <a:p>
            <a:pPr lvl="1">
              <a:lnSpc>
                <a:spcPct val="90000"/>
              </a:lnSpc>
            </a:pPr>
            <a:r>
              <a:rPr lang="hr-HR" sz="2000" smtClean="0"/>
              <a:t>djevojačko prezime (ili neki drugi podatak koji je rješenje sigurnosnog pitanja u slučaju izgubljene lozinke)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hr-HR" sz="2400" smtClean="0"/>
              <a:t>PROVALE U KUĆU</a:t>
            </a:r>
          </a:p>
          <a:p>
            <a:pPr lvl="1">
              <a:lnSpc>
                <a:spcPct val="90000"/>
              </a:lnSpc>
            </a:pPr>
            <a:r>
              <a:rPr lang="hr-HR" sz="2000" smtClean="0"/>
              <a:t>kućna adresa, status o dužim putovanjima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hr-HR" sz="2400" smtClean="0"/>
              <a:t>UZORNO PONAŠANJE</a:t>
            </a:r>
          </a:p>
          <a:p>
            <a:pPr lvl="1">
              <a:lnSpc>
                <a:spcPct val="90000"/>
              </a:lnSpc>
            </a:pPr>
            <a:r>
              <a:rPr lang="hr-HR" sz="2000" smtClean="0"/>
              <a:t>komentari koje je pronašao šef te ih očito nije “lajkao”</a:t>
            </a:r>
          </a:p>
          <a:p>
            <a:pPr lvl="1">
              <a:lnSpc>
                <a:spcPct val="90000"/>
              </a:lnSpc>
            </a:pPr>
            <a:r>
              <a:rPr lang="hr-HR" sz="2000" smtClean="0"/>
              <a:t>nepriznavanje osiguranja jer je osiguravajuće društvo  preko FB-a saznalo o opasnim hobijima kojima se njezini osiguranici bave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">
  <a:themeElements>
    <a:clrScheme name="Sivi tonov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974</Words>
  <Application>Microsoft Office PowerPoint</Application>
  <PresentationFormat>On-screen Show (4:3)</PresentationFormat>
  <Paragraphs>135</Paragraphs>
  <Slides>19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tema</vt:lpstr>
      <vt:lpstr>SIGURNOST I ZAŠTITA DJECE NA INTERNETU – DRUŠTVENIM MREŽAMA</vt:lpstr>
      <vt:lpstr>Slide 2</vt:lpstr>
      <vt:lpstr>SADRŽAJ</vt:lpstr>
      <vt:lpstr>ZAŠTO DANAS RAZGOVARAMO O OVOJ TEMI?</vt:lpstr>
      <vt:lpstr>ZAŠTO DANAS RAZGOVARAMO O OVOJ TEMI?</vt:lpstr>
      <vt:lpstr>ZAŠTO DANAS RAZGOVARAMO O OVOJ TEMI?</vt:lpstr>
      <vt:lpstr>OPASNOSTI NA INTERNETU</vt:lpstr>
      <vt:lpstr>RIZICI NA FACEBOOKU</vt:lpstr>
      <vt:lpstr>RIZICI NA FACEBOOKU</vt:lpstr>
      <vt:lpstr>RIZICI NA FACEBOOKU</vt:lpstr>
      <vt:lpstr>POSTAVKE PRIVATNOSTI NA FACEBOOKU</vt:lpstr>
      <vt:lpstr>ROĐENDAN  (Profil &gt; Uredi svoj profil)</vt:lpstr>
      <vt:lpstr>POSTAVKE PRIVATNOSTI</vt:lpstr>
      <vt:lpstr>USPOREDBA POSTAVKI</vt:lpstr>
      <vt:lpstr>SAVJETI RODITELJIMA</vt:lpstr>
      <vt:lpstr>SAVJETI RODITELJIMA</vt:lpstr>
      <vt:lpstr>SAVJETI RODITELJIMA </vt:lpstr>
      <vt:lpstr>SAVJETI DJECI</vt:lpstr>
      <vt:lpstr>KORIŠTENA I PREPORUČENA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PUCKA</dc:creator>
  <cp:lastModifiedBy>sresko</cp:lastModifiedBy>
  <cp:revision>88</cp:revision>
  <cp:lastPrinted>1601-01-01T00:00:00Z</cp:lastPrinted>
  <dcterms:created xsi:type="dcterms:W3CDTF">2011-05-24T16:03:17Z</dcterms:created>
  <dcterms:modified xsi:type="dcterms:W3CDTF">2012-12-05T17:28:03Z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