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4" r:id="rId20"/>
    <p:sldId id="273" r:id="rId21"/>
    <p:sldId id="275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0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0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MATEMATIČKE IZREKE</a:t>
            </a:r>
            <a:endParaRPr lang="en-US" sz="60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LENA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PETRIČEVIĆ, sarah ister i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 KRAJAČ 7.B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32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DANILO BLANUŠA (1903. - 1987.)</a:t>
            </a:r>
            <a:endParaRPr lang="en-US" sz="48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86" y="1978252"/>
            <a:ext cx="3492273" cy="4423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dirty="0" smtClean="0"/>
              <a:t>„Ne samo moćno oružje u borbi za opstanak, matematika je simbol naše intelektualne snage i jamstvo da će se ljudski duh vazda boriti za uzvišene ciljeve.”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253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DAVID HILBERT (1862. </a:t>
            </a:r>
            <a:r>
              <a:rPr lang="hr-HR" sz="54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r>
              <a:rPr lang="hr-HR" sz="5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1943.)</a:t>
            </a:r>
            <a:endParaRPr lang="en-US" sz="54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44" y="2065867"/>
            <a:ext cx="3232518" cy="4353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2400" dirty="0" smtClean="0"/>
              <a:t>„Beskonačno! Niti koje drugo pitanje nije nikada toliko duboko dirnulo duh čovjeka.”</a:t>
            </a:r>
          </a:p>
          <a:p>
            <a:pPr marL="0" indent="0" algn="ctr">
              <a:buNone/>
            </a:pPr>
            <a:endParaRPr lang="hr-HR" sz="2400" dirty="0"/>
          </a:p>
          <a:p>
            <a:pPr marL="0" indent="0" algn="ctr">
              <a:buNone/>
            </a:pPr>
            <a:r>
              <a:rPr lang="hr-HR" sz="2400" dirty="0" smtClean="0"/>
              <a:t>„Matematička znanost je po mom mišljenju nedjeljiva cjelina, organizam čija je vitalnost uvjetovana povezanošću njenih dijelova.”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740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KARL FRIEDRICH GAUSS (1777. - 1855.)</a:t>
            </a:r>
            <a:endParaRPr lang="en-US" sz="48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dirty="0" smtClean="0"/>
              <a:t>„Matematika je kraljica znanosti, a teorija brojeva je kraljica matematike.”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87" y="2420598"/>
            <a:ext cx="3071105" cy="3849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645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HENRI LOUIS LEBESGUE (1875. - 1941.)</a:t>
            </a:r>
            <a:endParaRPr lang="en-US" sz="48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17" y="2142067"/>
            <a:ext cx="3398844" cy="4193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dirty="0" smtClean="0"/>
              <a:t>„Po mom mišljenju matematičar - barem dok je matematičar, </a:t>
            </a:r>
            <a:r>
              <a:rPr lang="hr-HR" sz="2800" dirty="0" smtClean="0"/>
              <a:t>ne bi </a:t>
            </a:r>
            <a:r>
              <a:rPr lang="hr-HR" sz="2800" dirty="0" smtClean="0"/>
              <a:t>se trebao baviti filozofijom. Štoviše, to su mišljenje izrazili i mnogi filozofi.”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474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AUGUSTUS DEMORGAN (1806. </a:t>
            </a:r>
            <a:r>
              <a:rPr lang="hr-HR" sz="48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r>
              <a:rPr lang="hr-HR" sz="4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1871.)</a:t>
            </a:r>
            <a:endParaRPr lang="en-US" sz="48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1935752"/>
            <a:ext cx="3628597" cy="4477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dirty="0" smtClean="0"/>
              <a:t>„</a:t>
            </a:r>
            <a:r>
              <a:rPr lang="hr-HR" sz="3200" dirty="0" smtClean="0"/>
              <a:t>Pokretač </a:t>
            </a:r>
            <a:r>
              <a:rPr lang="hr-HR" sz="3200" dirty="0" smtClean="0"/>
              <a:t>matematike nije zaključivanje, nego mašta.”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53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LEOPOLD KRONECKER (1823. - 1891.)</a:t>
            </a:r>
            <a:endParaRPr lang="en-US" sz="48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1926771"/>
            <a:ext cx="3486769" cy="4580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dirty="0" smtClean="0"/>
              <a:t>„Cijele je brojeve stvorio dragi Bog, a sve ostalo djelo je čovjeka!”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394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</a:t>
            </a:r>
            <a:r>
              <a:rPr lang="hr-HR" sz="4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ERNER HEIZENBERG (1901. </a:t>
            </a:r>
            <a:r>
              <a:rPr lang="hr-HR" sz="48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r>
              <a:rPr lang="hr-HR" sz="4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1986.)</a:t>
            </a:r>
            <a:endParaRPr lang="en-US" sz="48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4" y="2024898"/>
            <a:ext cx="3099227" cy="4482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dirty="0" smtClean="0"/>
              <a:t>„Ekspert je onaj tko poznaje najgore pogreške u svom </a:t>
            </a:r>
            <a:r>
              <a:rPr lang="hr-HR" sz="3200" dirty="0" smtClean="0"/>
              <a:t>području </a:t>
            </a:r>
            <a:r>
              <a:rPr lang="hr-HR" sz="3200" dirty="0" smtClean="0"/>
              <a:t>i kako ih zaobići.”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080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SOFIJA KOVALEVSKAYA (1851. - 1891.)</a:t>
            </a:r>
            <a:endParaRPr lang="en-US" sz="48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43" y="2086984"/>
            <a:ext cx="3537859" cy="4306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 dirty="0" smtClean="0"/>
              <a:t>„Nemoguće je biti matematičar, a da nisi u duši i pjesnik.”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616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PAUL R. HALMOS (1916. - 2006.)</a:t>
            </a:r>
            <a:endParaRPr lang="en-US" sz="54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114" y="2070440"/>
            <a:ext cx="3317796" cy="4261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 dirty="0" smtClean="0"/>
              <a:t>„Srž matematike čine konkretni primjeri i konkretni problemi.”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265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ARTUR CAYLEY (1821. </a:t>
            </a:r>
            <a:r>
              <a:rPr lang="hr-HR" sz="54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r>
              <a:rPr lang="hr-HR" sz="5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1895.)</a:t>
            </a:r>
            <a:endParaRPr lang="en-US" sz="54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72" y="2235976"/>
            <a:ext cx="2820801" cy="4275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dirty="0" smtClean="0"/>
              <a:t>„Kao za sve ostalo tako i za matematičku teoriju: ljepota se može osjetiti, ali ne i objasniti.”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35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2" y="555171"/>
            <a:ext cx="10131425" cy="1456267"/>
          </a:xfrm>
        </p:spPr>
        <p:txBody>
          <a:bodyPr>
            <a:normAutofit/>
          </a:bodyPr>
          <a:lstStyle/>
          <a:p>
            <a:r>
              <a:rPr lang="hr-HR" sz="5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LAV TOLSTOJ (1828. - 1910.)</a:t>
            </a:r>
            <a:endParaRPr lang="en-US" sz="54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5" y="2293938"/>
            <a:ext cx="4750102" cy="3649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34743" y="2142067"/>
            <a:ext cx="4982484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dirty="0" smtClean="0"/>
              <a:t>„Neki matematičar je rekao da zadovoljstvo leži – ne u otkrivanju, nego u njenu traženju.”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826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KARL WEIERTRASS (1815. </a:t>
            </a:r>
            <a:r>
              <a:rPr lang="hr-HR" sz="48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r>
              <a:rPr lang="hr-HR" sz="4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1897.)</a:t>
            </a:r>
            <a:endParaRPr lang="en-US" sz="48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15" y="2065867"/>
            <a:ext cx="3031998" cy="4402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dirty="0" smtClean="0"/>
              <a:t>„Matematičar koji nije </a:t>
            </a:r>
            <a:r>
              <a:rPr lang="hr-HR" sz="3200" dirty="0" smtClean="0"/>
              <a:t>pomalo i pjesnik, </a:t>
            </a:r>
            <a:r>
              <a:rPr lang="hr-HR" sz="3200" dirty="0" smtClean="0"/>
              <a:t>nikada neće biti potpun matematičar.”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742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ALBERT EISTEIN (1879. </a:t>
            </a:r>
            <a:r>
              <a:rPr lang="hr-HR" sz="54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r>
              <a:rPr lang="hr-HR" sz="5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1955.)</a:t>
            </a:r>
            <a:endParaRPr lang="en-US" sz="54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2" y="1983550"/>
            <a:ext cx="3363687" cy="4490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dirty="0" smtClean="0"/>
              <a:t>„Znanost bez religije je šepava. Religija bez znanosti je slijepa.”</a:t>
            </a:r>
          </a:p>
          <a:p>
            <a:pPr marL="0" indent="0" algn="ctr">
              <a:buNone/>
            </a:pPr>
            <a:endParaRPr lang="hr-HR" sz="2800" dirty="0"/>
          </a:p>
          <a:p>
            <a:pPr marL="0" indent="0" algn="ctr">
              <a:buNone/>
            </a:pPr>
            <a:r>
              <a:rPr lang="hr-HR" sz="2800" dirty="0" smtClean="0"/>
              <a:t>„Najljepše što možemo iskusiti jest ono što je tajanstveno. To je vrutak svake prave umjetnosti i znanosti.”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05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JULES HENRY POINCARE (1854. </a:t>
            </a:r>
            <a:r>
              <a:rPr lang="hr-HR" sz="48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r>
              <a:rPr lang="hr-HR" sz="4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1912.)</a:t>
            </a:r>
            <a:endParaRPr lang="en-US" sz="48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86" y="2142067"/>
            <a:ext cx="3156857" cy="425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dirty="0" smtClean="0"/>
              <a:t>„Matematičari ne proučavaju objekte, nego samo relacije među objektima.”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97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ERIC TEMPLE BELL (1883. </a:t>
            </a:r>
            <a:r>
              <a:rPr lang="hr-HR" sz="48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r>
              <a:rPr lang="hr-HR" sz="4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1960.)</a:t>
            </a:r>
            <a:endParaRPr lang="en-US" sz="48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 smtClean="0"/>
              <a:t> „  ̎Očevidno ̎ je najopasnija riječ u matematici.”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88" y="2065867"/>
            <a:ext cx="3264614" cy="4291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240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PLATON (428./427. - 348./347. PRIJE KRISTA)</a:t>
            </a:r>
            <a:endParaRPr lang="en-US" sz="44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17" y="1955414"/>
            <a:ext cx="3069507" cy="4476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 dirty="0" smtClean="0"/>
              <a:t>„Najviši oblik misli je u matematici.”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996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JACQUES HADAMARD (1865. </a:t>
            </a:r>
            <a:r>
              <a:rPr lang="hr-HR" sz="48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r>
              <a:rPr lang="hr-HR" sz="4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1963.)</a:t>
            </a:r>
            <a:endParaRPr lang="en-US" sz="48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dirty="0" smtClean="0"/>
              <a:t>„Najkraći put između dviju istina u realnom području vodi preko kompleksnog područja.”</a:t>
            </a:r>
            <a:endParaRPr lang="en-US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19" y="1965506"/>
            <a:ext cx="3670066" cy="4439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935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LEONHARD EULER (1707. - 1783.)</a:t>
            </a:r>
            <a:endParaRPr lang="en-US" sz="48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dirty="0" smtClean="0"/>
              <a:t>„Do dana današnjega matematičaru su uzalud pokušavali </a:t>
            </a:r>
            <a:r>
              <a:rPr lang="hr-HR" sz="2800" dirty="0" smtClean="0"/>
              <a:t>pronaći </a:t>
            </a:r>
            <a:r>
              <a:rPr lang="hr-HR" sz="2800" dirty="0" smtClean="0"/>
              <a:t>nekakav red u slijedu </a:t>
            </a:r>
            <a:r>
              <a:rPr lang="hr-HR" sz="2800" dirty="0" smtClean="0"/>
              <a:t>prim-brojeva </a:t>
            </a:r>
            <a:r>
              <a:rPr lang="hr-HR" sz="2800" dirty="0" smtClean="0"/>
              <a:t>i ima razloga vjerovati da je to tajna u koju ljudski um nikada neće prodrjeti.”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6" y="1989138"/>
            <a:ext cx="3416380" cy="4461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260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VLADIMIR DEVIDE (1925. </a:t>
            </a:r>
            <a:r>
              <a:rPr lang="hr-HR" sz="48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r>
              <a:rPr lang="hr-HR" sz="4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2010.)</a:t>
            </a:r>
            <a:endParaRPr lang="en-US" sz="48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3" y="1869395"/>
            <a:ext cx="3256486" cy="4678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821895" y="2142067"/>
            <a:ext cx="49953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„Matematika ne leži ukopana usred kontinenata egzaktnih znanosti; ona je na njegovim obalama, uz ocean umjetnosti.”</a:t>
            </a:r>
          </a:p>
          <a:p>
            <a:pPr algn="ctr"/>
            <a:endParaRPr lang="hr-HR" sz="2400" dirty="0"/>
          </a:p>
          <a:p>
            <a:pPr algn="ctr"/>
            <a:endParaRPr lang="hr-HR" sz="2400" dirty="0" smtClean="0"/>
          </a:p>
          <a:p>
            <a:pPr algn="ctr"/>
            <a:r>
              <a:rPr lang="hr-HR" sz="2400" dirty="0"/>
              <a:t>„Prava je matematika uvijek bila i lijepa, a prava je umjetnost uvijek bila i istinita.”</a:t>
            </a:r>
            <a:endParaRPr lang="en-US" sz="2400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19561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HERMANN WEYL (1885. - 1955.)</a:t>
            </a:r>
            <a:endParaRPr lang="en-US" sz="48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7" y="2065867"/>
            <a:ext cx="4203837" cy="435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dirty="0" smtClean="0"/>
              <a:t>„Pored jezika i glazbe, matematika je jedna od glavnih manifestacija slobodne stvaralačke snage ljudskog </a:t>
            </a:r>
            <a:r>
              <a:rPr lang="hr-HR" sz="2400" dirty="0" smtClean="0"/>
              <a:t>uma </a:t>
            </a:r>
            <a:r>
              <a:rPr lang="hr-HR" sz="2400" dirty="0" smtClean="0"/>
              <a:t>i univerzalno sredstvo za razumijevanje svijeta uz pomoć teorijskih konstrukcija.”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176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PAUL DIRAC (1902. - 1984.)</a:t>
            </a:r>
            <a:endParaRPr lang="en-US" sz="54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29" y="1945594"/>
            <a:ext cx="3113780" cy="4595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 dirty="0" smtClean="0"/>
              <a:t>„Fizikalni zakoni moraju imati matematičku ljepotu.”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249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JAMES SYLVESTER (1814. - 1897.)</a:t>
            </a:r>
            <a:endParaRPr lang="en-US" sz="48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87" y="2065867"/>
            <a:ext cx="3758725" cy="435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dirty="0" smtClean="0"/>
              <a:t>„</a:t>
            </a:r>
            <a:r>
              <a:rPr lang="hr-HR" sz="2800" dirty="0" smtClean="0"/>
              <a:t>Ne bi </a:t>
            </a:r>
            <a:r>
              <a:rPr lang="hr-HR" sz="2800" dirty="0" smtClean="0"/>
              <a:t>li se glazba mogla opisati kao matematika osjećaja, a matematika kao glazba uma?”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926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140</TotalTime>
  <Words>620</Words>
  <Application>Microsoft Office PowerPoint</Application>
  <PresentationFormat>Custom</PresentationFormat>
  <Paragraphs>54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Celestial</vt:lpstr>
      <vt:lpstr>MATEMATIČKE IZREKE</vt:lpstr>
      <vt:lpstr>LAV TOLSTOJ (1828. - 1910.)</vt:lpstr>
      <vt:lpstr>PLATON (428./427. - 348./347. PRIJE KRISTA)</vt:lpstr>
      <vt:lpstr>JACQUES HADAMARD (1865. - 1963.)</vt:lpstr>
      <vt:lpstr>LEONHARD EULER (1707. - 1783.)</vt:lpstr>
      <vt:lpstr>VLADIMIR DEVIDE (1925. - 2010.)</vt:lpstr>
      <vt:lpstr>HERMANN WEYL (1885. - 1955.)</vt:lpstr>
      <vt:lpstr>PAUL DIRAC (1902. - 1984.)</vt:lpstr>
      <vt:lpstr>JAMES SYLVESTER (1814. - 1897.)</vt:lpstr>
      <vt:lpstr>DANILO BLANUŠA (1903. - 1987.)</vt:lpstr>
      <vt:lpstr>DAVID HILBERT (1862. - 1943.)</vt:lpstr>
      <vt:lpstr>KARL FRIEDRICH GAUSS (1777. - 1855.)</vt:lpstr>
      <vt:lpstr>HENRI LOUIS LEBESGUE (1875. - 1941.)</vt:lpstr>
      <vt:lpstr>AUGUSTUS DEMORGAN (1806. - 1871.)</vt:lpstr>
      <vt:lpstr>LEOPOLD KRONECKER (1823. - 1891.)</vt:lpstr>
      <vt:lpstr>WERNER HEIZENBERG (1901. - 1986.)</vt:lpstr>
      <vt:lpstr>SOFIJA KOVALEVSKAYA (1851. - 1891.)</vt:lpstr>
      <vt:lpstr>PAUL R. HALMOS (1916. - 2006.)</vt:lpstr>
      <vt:lpstr>ARTUR CAYLEY (1821. - 1895.)</vt:lpstr>
      <vt:lpstr>KARL WEIERTRASS (1815. - 1897.)</vt:lpstr>
      <vt:lpstr>ALBERT EISTEIN (1879. - 1955.)</vt:lpstr>
      <vt:lpstr>JULES HENRY POINCARE (1854. - 1912.)</vt:lpstr>
      <vt:lpstr>ERIC TEMPLE BELL (1883. - 1960.)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MATEMATIČKE IZREKE</dc:title>
  <dc:creator>Toni</dc:creator>
  <cp:lastModifiedBy>Pevec</cp:lastModifiedBy>
  <cp:revision>27</cp:revision>
  <dcterms:created xsi:type="dcterms:W3CDTF">2017-05-15T13:44:37Z</dcterms:created>
  <dcterms:modified xsi:type="dcterms:W3CDTF">2017-05-17T14:52:23Z</dcterms:modified>
</cp:coreProperties>
</file>